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37"/>
  </p:notesMasterIdLst>
  <p:handoutMasterIdLst>
    <p:handoutMasterId r:id="rId38"/>
  </p:handoutMasterIdLst>
  <p:sldIdLst>
    <p:sldId id="261" r:id="rId2"/>
    <p:sldId id="267" r:id="rId3"/>
    <p:sldId id="272" r:id="rId4"/>
    <p:sldId id="276" r:id="rId5"/>
    <p:sldId id="277" r:id="rId6"/>
    <p:sldId id="297" r:id="rId7"/>
    <p:sldId id="278" r:id="rId8"/>
    <p:sldId id="269" r:id="rId9"/>
    <p:sldId id="273" r:id="rId10"/>
    <p:sldId id="279" r:id="rId11"/>
    <p:sldId id="299" r:id="rId12"/>
    <p:sldId id="313" r:id="rId13"/>
    <p:sldId id="314" r:id="rId14"/>
    <p:sldId id="315" r:id="rId15"/>
    <p:sldId id="316" r:id="rId16"/>
    <p:sldId id="298" r:id="rId17"/>
    <p:sldId id="284" r:id="rId18"/>
    <p:sldId id="317" r:id="rId19"/>
    <p:sldId id="270" r:id="rId20"/>
    <p:sldId id="274" r:id="rId21"/>
    <p:sldId id="285" r:id="rId22"/>
    <p:sldId id="286" r:id="rId23"/>
    <p:sldId id="287" r:id="rId24"/>
    <p:sldId id="288" r:id="rId25"/>
    <p:sldId id="289" r:id="rId26"/>
    <p:sldId id="290" r:id="rId27"/>
    <p:sldId id="271" r:id="rId28"/>
    <p:sldId id="275" r:id="rId29"/>
    <p:sldId id="291" r:id="rId30"/>
    <p:sldId id="292" r:id="rId31"/>
    <p:sldId id="293" r:id="rId32"/>
    <p:sldId id="295" r:id="rId33"/>
    <p:sldId id="294" r:id="rId34"/>
    <p:sldId id="296" r:id="rId35"/>
    <p:sldId id="26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3340"/>
    <a:srgbClr val="01A1DD"/>
    <a:srgbClr val="1B3764"/>
    <a:srgbClr val="C4C4C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46" autoAdjust="0"/>
  </p:normalViewPr>
  <p:slideViewPr>
    <p:cSldViewPr snapToGrid="0">
      <p:cViewPr varScale="1">
        <p:scale>
          <a:sx n="54" d="100"/>
          <a:sy n="54" d="100"/>
        </p:scale>
        <p:origin x="1380"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121" d="100"/>
          <a:sy n="121" d="100"/>
        </p:scale>
        <p:origin x="5020" y="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7AD575-BC6B-4A49-9A29-F8ABE278BDEE}" type="doc">
      <dgm:prSet loTypeId="urn:microsoft.com/office/officeart/2016/7/layout/VerticalSolidActionList" loCatId="List" qsTypeId="urn:microsoft.com/office/officeart/2005/8/quickstyle/simple2" qsCatId="simple" csTypeId="urn:microsoft.com/office/officeart/2005/8/colors/accent1_2" csCatId="accent1" phldr="1"/>
      <dgm:spPr/>
      <dgm:t>
        <a:bodyPr/>
        <a:lstStyle/>
        <a:p>
          <a:endParaRPr lang="en-US"/>
        </a:p>
      </dgm:t>
    </dgm:pt>
    <dgm:pt modelId="{D04DB826-F5A9-4628-AD2B-29E1408E66CA}">
      <dgm:prSet/>
      <dgm:spPr/>
      <dgm:t>
        <a:bodyPr/>
        <a:lstStyle/>
        <a:p>
          <a:r>
            <a:rPr lang="en-US" b="1" dirty="0"/>
            <a:t>Clarity of Purpose and Expectations</a:t>
          </a:r>
        </a:p>
      </dgm:t>
    </dgm:pt>
    <dgm:pt modelId="{60FE2DF3-3AFD-480A-84CF-B0DB5EA56783}" type="parTrans" cxnId="{5FB1DDA0-046A-46D1-9A2F-74AE76C7B221}">
      <dgm:prSet/>
      <dgm:spPr/>
      <dgm:t>
        <a:bodyPr/>
        <a:lstStyle/>
        <a:p>
          <a:endParaRPr lang="en-US"/>
        </a:p>
      </dgm:t>
    </dgm:pt>
    <dgm:pt modelId="{E6B1CAC1-6FE1-4C89-9394-AB65B63E2213}" type="sibTrans" cxnId="{5FB1DDA0-046A-46D1-9A2F-74AE76C7B221}">
      <dgm:prSet/>
      <dgm:spPr/>
      <dgm:t>
        <a:bodyPr/>
        <a:lstStyle/>
        <a:p>
          <a:endParaRPr lang="en-US"/>
        </a:p>
      </dgm:t>
    </dgm:pt>
    <dgm:pt modelId="{9F005FEE-0540-4E24-9CA0-2219E4F35CBE}">
      <dgm:prSet/>
      <dgm:spPr/>
      <dgm:t>
        <a:bodyPr/>
        <a:lstStyle/>
        <a:p>
          <a:r>
            <a:rPr lang="en-US" dirty="0"/>
            <a:t>Communicate the purpose of the organization and the expectations of employees clearly and regularly. </a:t>
          </a:r>
        </a:p>
      </dgm:t>
    </dgm:pt>
    <dgm:pt modelId="{A1715939-B70C-49FD-AF58-C1CB35B3363C}" type="parTrans" cxnId="{C6B94107-5A48-41AD-9BC3-F16AD2AFCDEB}">
      <dgm:prSet/>
      <dgm:spPr/>
      <dgm:t>
        <a:bodyPr/>
        <a:lstStyle/>
        <a:p>
          <a:endParaRPr lang="en-US"/>
        </a:p>
      </dgm:t>
    </dgm:pt>
    <dgm:pt modelId="{E4970079-AD5B-4A46-8505-075EAF62352C}" type="sibTrans" cxnId="{C6B94107-5A48-41AD-9BC3-F16AD2AFCDEB}">
      <dgm:prSet/>
      <dgm:spPr/>
      <dgm:t>
        <a:bodyPr/>
        <a:lstStyle/>
        <a:p>
          <a:endParaRPr lang="en-US"/>
        </a:p>
      </dgm:t>
    </dgm:pt>
    <dgm:pt modelId="{D6B6CCE3-F500-4AFB-98A1-6D7BF0A0F6C9}">
      <dgm:prSet/>
      <dgm:spPr/>
      <dgm:t>
        <a:bodyPr/>
        <a:lstStyle/>
        <a:p>
          <a:r>
            <a:rPr lang="en-US" b="1" dirty="0"/>
            <a:t>Diversity of Thought</a:t>
          </a:r>
        </a:p>
      </dgm:t>
    </dgm:pt>
    <dgm:pt modelId="{AED75D48-A39B-46BF-A83C-DECE053B983E}" type="parTrans" cxnId="{2FCF0210-932A-482C-BBB3-00BA01070B45}">
      <dgm:prSet/>
      <dgm:spPr/>
      <dgm:t>
        <a:bodyPr/>
        <a:lstStyle/>
        <a:p>
          <a:endParaRPr lang="en-US"/>
        </a:p>
      </dgm:t>
    </dgm:pt>
    <dgm:pt modelId="{12580830-C369-42F2-BB2B-83649F0F5832}" type="sibTrans" cxnId="{2FCF0210-932A-482C-BBB3-00BA01070B45}">
      <dgm:prSet/>
      <dgm:spPr/>
      <dgm:t>
        <a:bodyPr/>
        <a:lstStyle/>
        <a:p>
          <a:endParaRPr lang="en-US"/>
        </a:p>
      </dgm:t>
    </dgm:pt>
    <dgm:pt modelId="{55FE87EF-7447-4016-8C6B-D7DBFA261275}">
      <dgm:prSet/>
      <dgm:spPr/>
      <dgm:t>
        <a:bodyPr/>
        <a:lstStyle/>
        <a:p>
          <a:r>
            <a:rPr lang="en-US" dirty="0"/>
            <a:t>Hire people that bring different perspectives and staff teams to create diversity of thought.</a:t>
          </a:r>
        </a:p>
      </dgm:t>
    </dgm:pt>
    <dgm:pt modelId="{76447FF4-B527-4E04-A453-E3F911013B03}" type="parTrans" cxnId="{6D92938B-8DF4-459C-BFFF-B56F9CB875A1}">
      <dgm:prSet/>
      <dgm:spPr/>
      <dgm:t>
        <a:bodyPr/>
        <a:lstStyle/>
        <a:p>
          <a:endParaRPr lang="en-US"/>
        </a:p>
      </dgm:t>
    </dgm:pt>
    <dgm:pt modelId="{93A52A2B-4E9A-4721-AF11-88E3E6EEFC17}" type="sibTrans" cxnId="{6D92938B-8DF4-459C-BFFF-B56F9CB875A1}">
      <dgm:prSet/>
      <dgm:spPr/>
      <dgm:t>
        <a:bodyPr/>
        <a:lstStyle/>
        <a:p>
          <a:endParaRPr lang="en-US"/>
        </a:p>
      </dgm:t>
    </dgm:pt>
    <dgm:pt modelId="{E555AD22-6260-4174-8D4B-D6D1BC831D6A}">
      <dgm:prSet/>
      <dgm:spPr/>
      <dgm:t>
        <a:bodyPr/>
        <a:lstStyle/>
        <a:p>
          <a:r>
            <a:rPr lang="en-US" b="1" dirty="0"/>
            <a:t>Organizational Memory</a:t>
          </a:r>
        </a:p>
      </dgm:t>
    </dgm:pt>
    <dgm:pt modelId="{18EE1FDA-6784-4AFF-8490-614BD8C0E025}" type="parTrans" cxnId="{16DA24EE-200E-4491-A050-AD8F445B17DA}">
      <dgm:prSet/>
      <dgm:spPr/>
      <dgm:t>
        <a:bodyPr/>
        <a:lstStyle/>
        <a:p>
          <a:endParaRPr lang="en-US"/>
        </a:p>
      </dgm:t>
    </dgm:pt>
    <dgm:pt modelId="{E1283BA0-6A48-442F-A28B-CB217DE2106E}" type="sibTrans" cxnId="{16DA24EE-200E-4491-A050-AD8F445B17DA}">
      <dgm:prSet/>
      <dgm:spPr/>
      <dgm:t>
        <a:bodyPr/>
        <a:lstStyle/>
        <a:p>
          <a:endParaRPr lang="en-US"/>
        </a:p>
      </dgm:t>
    </dgm:pt>
    <dgm:pt modelId="{DBC64266-F7F9-467C-A18F-1207D937CBC6}">
      <dgm:prSet/>
      <dgm:spPr/>
      <dgm:t>
        <a:bodyPr/>
        <a:lstStyle/>
        <a:p>
          <a:r>
            <a:rPr lang="en-US" dirty="0"/>
            <a:t>Learn from mistakes and spread that knowledge throughout the organization.</a:t>
          </a:r>
        </a:p>
      </dgm:t>
    </dgm:pt>
    <dgm:pt modelId="{0B11B4D6-2258-462A-B24D-C20A32639A01}" type="parTrans" cxnId="{2B2F4550-F3F5-4A8C-AD16-0B90B8FB2A09}">
      <dgm:prSet/>
      <dgm:spPr/>
      <dgm:t>
        <a:bodyPr/>
        <a:lstStyle/>
        <a:p>
          <a:endParaRPr lang="en-US"/>
        </a:p>
      </dgm:t>
    </dgm:pt>
    <dgm:pt modelId="{BFACFFC2-282F-4CF3-924D-763EC6441728}" type="sibTrans" cxnId="{2B2F4550-F3F5-4A8C-AD16-0B90B8FB2A09}">
      <dgm:prSet/>
      <dgm:spPr/>
      <dgm:t>
        <a:bodyPr/>
        <a:lstStyle/>
        <a:p>
          <a:endParaRPr lang="en-US"/>
        </a:p>
      </dgm:t>
    </dgm:pt>
    <dgm:pt modelId="{8AD02A92-1BA5-4C8F-89B0-F3FED8371E2A}">
      <dgm:prSet/>
      <dgm:spPr/>
      <dgm:t>
        <a:bodyPr/>
        <a:lstStyle/>
        <a:p>
          <a:r>
            <a:rPr lang="en-US" b="1" dirty="0"/>
            <a:t>Speak Up!</a:t>
          </a:r>
        </a:p>
      </dgm:t>
    </dgm:pt>
    <dgm:pt modelId="{E7490CF2-3927-486C-A92E-FA61EC7A961D}" type="parTrans" cxnId="{C221D700-1F47-454B-BD96-B80F11DD0515}">
      <dgm:prSet/>
      <dgm:spPr/>
      <dgm:t>
        <a:bodyPr/>
        <a:lstStyle/>
        <a:p>
          <a:endParaRPr lang="en-US"/>
        </a:p>
      </dgm:t>
    </dgm:pt>
    <dgm:pt modelId="{392DBA1A-7B8B-4B7F-BC6F-81334AABB8CF}" type="sibTrans" cxnId="{C221D700-1F47-454B-BD96-B80F11DD0515}">
      <dgm:prSet/>
      <dgm:spPr/>
      <dgm:t>
        <a:bodyPr/>
        <a:lstStyle/>
        <a:p>
          <a:endParaRPr lang="en-US"/>
        </a:p>
      </dgm:t>
    </dgm:pt>
    <dgm:pt modelId="{5695BE2C-12B3-42F0-8FB7-60BEBA23C160}">
      <dgm:prSet/>
      <dgm:spPr/>
      <dgm:t>
        <a:bodyPr/>
        <a:lstStyle/>
        <a:p>
          <a:r>
            <a:rPr lang="en-US" dirty="0"/>
            <a:t>Encourage employees to share knowledge and challenge superiors.</a:t>
          </a:r>
        </a:p>
      </dgm:t>
    </dgm:pt>
    <dgm:pt modelId="{0DA26790-A4DC-4462-933B-766FD4144755}" type="parTrans" cxnId="{B1AC0DD7-110B-4933-BB2B-96895B65C381}">
      <dgm:prSet/>
      <dgm:spPr/>
      <dgm:t>
        <a:bodyPr/>
        <a:lstStyle/>
        <a:p>
          <a:endParaRPr lang="en-US"/>
        </a:p>
      </dgm:t>
    </dgm:pt>
    <dgm:pt modelId="{4D7213DF-3D26-44FE-9481-641BF93FDAE7}" type="sibTrans" cxnId="{B1AC0DD7-110B-4933-BB2B-96895B65C381}">
      <dgm:prSet/>
      <dgm:spPr/>
      <dgm:t>
        <a:bodyPr/>
        <a:lstStyle/>
        <a:p>
          <a:endParaRPr lang="en-US"/>
        </a:p>
      </dgm:t>
    </dgm:pt>
    <dgm:pt modelId="{9114EFB2-6FBE-4344-B5F9-14F9F2E95B1B}" type="pres">
      <dgm:prSet presAssocID="{FD7AD575-BC6B-4A49-9A29-F8ABE278BDEE}" presName="Name0" presStyleCnt="0">
        <dgm:presLayoutVars>
          <dgm:dir/>
          <dgm:animLvl val="lvl"/>
          <dgm:resizeHandles val="exact"/>
        </dgm:presLayoutVars>
      </dgm:prSet>
      <dgm:spPr/>
    </dgm:pt>
    <dgm:pt modelId="{FB34AAA4-1A71-2A46-82B6-60A013381A86}" type="pres">
      <dgm:prSet presAssocID="{D04DB826-F5A9-4628-AD2B-29E1408E66CA}" presName="linNode" presStyleCnt="0"/>
      <dgm:spPr/>
    </dgm:pt>
    <dgm:pt modelId="{A44F4D54-BF63-8744-8AD1-822F2C7ED7AA}" type="pres">
      <dgm:prSet presAssocID="{D04DB826-F5A9-4628-AD2B-29E1408E66CA}" presName="parentText" presStyleLbl="alignNode1" presStyleIdx="0" presStyleCnt="4">
        <dgm:presLayoutVars>
          <dgm:chMax val="1"/>
          <dgm:bulletEnabled/>
        </dgm:presLayoutVars>
      </dgm:prSet>
      <dgm:spPr/>
    </dgm:pt>
    <dgm:pt modelId="{E688E464-3F6D-7C4B-8DB8-7D4629336173}" type="pres">
      <dgm:prSet presAssocID="{D04DB826-F5A9-4628-AD2B-29E1408E66CA}" presName="descendantText" presStyleLbl="alignAccFollowNode1" presStyleIdx="0" presStyleCnt="4">
        <dgm:presLayoutVars>
          <dgm:bulletEnabled/>
        </dgm:presLayoutVars>
      </dgm:prSet>
      <dgm:spPr/>
    </dgm:pt>
    <dgm:pt modelId="{2E28ACEF-5E6E-E049-8252-4684279AC3F6}" type="pres">
      <dgm:prSet presAssocID="{E6B1CAC1-6FE1-4C89-9394-AB65B63E2213}" presName="sp" presStyleCnt="0"/>
      <dgm:spPr/>
    </dgm:pt>
    <dgm:pt modelId="{C3E612AC-4700-E748-8607-255E64612284}" type="pres">
      <dgm:prSet presAssocID="{D6B6CCE3-F500-4AFB-98A1-6D7BF0A0F6C9}" presName="linNode" presStyleCnt="0"/>
      <dgm:spPr/>
    </dgm:pt>
    <dgm:pt modelId="{4E54A573-624B-0F4F-91AE-393382EF7AB3}" type="pres">
      <dgm:prSet presAssocID="{D6B6CCE3-F500-4AFB-98A1-6D7BF0A0F6C9}" presName="parentText" presStyleLbl="alignNode1" presStyleIdx="1" presStyleCnt="4">
        <dgm:presLayoutVars>
          <dgm:chMax val="1"/>
          <dgm:bulletEnabled/>
        </dgm:presLayoutVars>
      </dgm:prSet>
      <dgm:spPr/>
    </dgm:pt>
    <dgm:pt modelId="{BEB71C60-0D9C-1A4D-9112-6EAC0E5FA8B6}" type="pres">
      <dgm:prSet presAssocID="{D6B6CCE3-F500-4AFB-98A1-6D7BF0A0F6C9}" presName="descendantText" presStyleLbl="alignAccFollowNode1" presStyleIdx="1" presStyleCnt="4">
        <dgm:presLayoutVars>
          <dgm:bulletEnabled/>
        </dgm:presLayoutVars>
      </dgm:prSet>
      <dgm:spPr/>
    </dgm:pt>
    <dgm:pt modelId="{520AB856-B09A-8047-BB6E-661E706F4EA5}" type="pres">
      <dgm:prSet presAssocID="{12580830-C369-42F2-BB2B-83649F0F5832}" presName="sp" presStyleCnt="0"/>
      <dgm:spPr/>
    </dgm:pt>
    <dgm:pt modelId="{F0F84D68-2425-404C-9EF9-08E5AAAF5ACE}" type="pres">
      <dgm:prSet presAssocID="{E555AD22-6260-4174-8D4B-D6D1BC831D6A}" presName="linNode" presStyleCnt="0"/>
      <dgm:spPr/>
    </dgm:pt>
    <dgm:pt modelId="{1ABF08C4-D6A0-3143-8B26-9CE5E18AA0F8}" type="pres">
      <dgm:prSet presAssocID="{E555AD22-6260-4174-8D4B-D6D1BC831D6A}" presName="parentText" presStyleLbl="alignNode1" presStyleIdx="2" presStyleCnt="4">
        <dgm:presLayoutVars>
          <dgm:chMax val="1"/>
          <dgm:bulletEnabled/>
        </dgm:presLayoutVars>
      </dgm:prSet>
      <dgm:spPr/>
    </dgm:pt>
    <dgm:pt modelId="{B1FA39F4-E588-5C4B-A147-0406E2891EAB}" type="pres">
      <dgm:prSet presAssocID="{E555AD22-6260-4174-8D4B-D6D1BC831D6A}" presName="descendantText" presStyleLbl="alignAccFollowNode1" presStyleIdx="2" presStyleCnt="4">
        <dgm:presLayoutVars>
          <dgm:bulletEnabled/>
        </dgm:presLayoutVars>
      </dgm:prSet>
      <dgm:spPr/>
    </dgm:pt>
    <dgm:pt modelId="{EA7D76CC-C1BE-274E-B194-983318D7AC68}" type="pres">
      <dgm:prSet presAssocID="{E1283BA0-6A48-442F-A28B-CB217DE2106E}" presName="sp" presStyleCnt="0"/>
      <dgm:spPr/>
    </dgm:pt>
    <dgm:pt modelId="{997159E5-3DB1-344B-B691-0F338A91F00F}" type="pres">
      <dgm:prSet presAssocID="{8AD02A92-1BA5-4C8F-89B0-F3FED8371E2A}" presName="linNode" presStyleCnt="0"/>
      <dgm:spPr/>
    </dgm:pt>
    <dgm:pt modelId="{73710484-F418-774B-B958-5FF9908E193F}" type="pres">
      <dgm:prSet presAssocID="{8AD02A92-1BA5-4C8F-89B0-F3FED8371E2A}" presName="parentText" presStyleLbl="alignNode1" presStyleIdx="3" presStyleCnt="4">
        <dgm:presLayoutVars>
          <dgm:chMax val="1"/>
          <dgm:bulletEnabled/>
        </dgm:presLayoutVars>
      </dgm:prSet>
      <dgm:spPr/>
    </dgm:pt>
    <dgm:pt modelId="{23A78C93-2835-4D46-BF60-CFA65CDF5356}" type="pres">
      <dgm:prSet presAssocID="{8AD02A92-1BA5-4C8F-89B0-F3FED8371E2A}" presName="descendantText" presStyleLbl="alignAccFollowNode1" presStyleIdx="3" presStyleCnt="4">
        <dgm:presLayoutVars>
          <dgm:bulletEnabled/>
        </dgm:presLayoutVars>
      </dgm:prSet>
      <dgm:spPr/>
    </dgm:pt>
  </dgm:ptLst>
  <dgm:cxnLst>
    <dgm:cxn modelId="{C221D700-1F47-454B-BD96-B80F11DD0515}" srcId="{FD7AD575-BC6B-4A49-9A29-F8ABE278BDEE}" destId="{8AD02A92-1BA5-4C8F-89B0-F3FED8371E2A}" srcOrd="3" destOrd="0" parTransId="{E7490CF2-3927-486C-A92E-FA61EC7A961D}" sibTransId="{392DBA1A-7B8B-4B7F-BC6F-81334AABB8CF}"/>
    <dgm:cxn modelId="{C6B94107-5A48-41AD-9BC3-F16AD2AFCDEB}" srcId="{D04DB826-F5A9-4628-AD2B-29E1408E66CA}" destId="{9F005FEE-0540-4E24-9CA0-2219E4F35CBE}" srcOrd="0" destOrd="0" parTransId="{A1715939-B70C-49FD-AF58-C1CB35B3363C}" sibTransId="{E4970079-AD5B-4A46-8505-075EAF62352C}"/>
    <dgm:cxn modelId="{2FCF0210-932A-482C-BBB3-00BA01070B45}" srcId="{FD7AD575-BC6B-4A49-9A29-F8ABE278BDEE}" destId="{D6B6CCE3-F500-4AFB-98A1-6D7BF0A0F6C9}" srcOrd="1" destOrd="0" parTransId="{AED75D48-A39B-46BF-A83C-DECE053B983E}" sibTransId="{12580830-C369-42F2-BB2B-83649F0F5832}"/>
    <dgm:cxn modelId="{5E4FDB38-F279-274F-95BC-4000CDC1E784}" type="presOf" srcId="{FD7AD575-BC6B-4A49-9A29-F8ABE278BDEE}" destId="{9114EFB2-6FBE-4344-B5F9-14F9F2E95B1B}" srcOrd="0" destOrd="0" presId="urn:microsoft.com/office/officeart/2016/7/layout/VerticalSolidActionList"/>
    <dgm:cxn modelId="{DC896F40-C511-ED43-90CD-806C89F71F43}" type="presOf" srcId="{9F005FEE-0540-4E24-9CA0-2219E4F35CBE}" destId="{E688E464-3F6D-7C4B-8DB8-7D4629336173}" srcOrd="0" destOrd="0" presId="urn:microsoft.com/office/officeart/2016/7/layout/VerticalSolidActionList"/>
    <dgm:cxn modelId="{93963C48-C54B-6C4F-9F18-2B533CBB926B}" type="presOf" srcId="{DBC64266-F7F9-467C-A18F-1207D937CBC6}" destId="{B1FA39F4-E588-5C4B-A147-0406E2891EAB}" srcOrd="0" destOrd="0" presId="urn:microsoft.com/office/officeart/2016/7/layout/VerticalSolidActionList"/>
    <dgm:cxn modelId="{BE785F6F-6DFF-7543-9533-C1B74BDEB0B7}" type="presOf" srcId="{D04DB826-F5A9-4628-AD2B-29E1408E66CA}" destId="{A44F4D54-BF63-8744-8AD1-822F2C7ED7AA}" srcOrd="0" destOrd="0" presId="urn:microsoft.com/office/officeart/2016/7/layout/VerticalSolidActionList"/>
    <dgm:cxn modelId="{2B2F4550-F3F5-4A8C-AD16-0B90B8FB2A09}" srcId="{E555AD22-6260-4174-8D4B-D6D1BC831D6A}" destId="{DBC64266-F7F9-467C-A18F-1207D937CBC6}" srcOrd="0" destOrd="0" parTransId="{0B11B4D6-2258-462A-B24D-C20A32639A01}" sibTransId="{BFACFFC2-282F-4CF3-924D-763EC6441728}"/>
    <dgm:cxn modelId="{EC969476-F406-6947-9B77-1B05C9253AF2}" type="presOf" srcId="{E555AD22-6260-4174-8D4B-D6D1BC831D6A}" destId="{1ABF08C4-D6A0-3143-8B26-9CE5E18AA0F8}" srcOrd="0" destOrd="0" presId="urn:microsoft.com/office/officeart/2016/7/layout/VerticalSolidActionList"/>
    <dgm:cxn modelId="{43342982-EAEE-8040-9A4E-08BF3F7A39E3}" type="presOf" srcId="{8AD02A92-1BA5-4C8F-89B0-F3FED8371E2A}" destId="{73710484-F418-774B-B958-5FF9908E193F}" srcOrd="0" destOrd="0" presId="urn:microsoft.com/office/officeart/2016/7/layout/VerticalSolidActionList"/>
    <dgm:cxn modelId="{6D92938B-8DF4-459C-BFFF-B56F9CB875A1}" srcId="{D6B6CCE3-F500-4AFB-98A1-6D7BF0A0F6C9}" destId="{55FE87EF-7447-4016-8C6B-D7DBFA261275}" srcOrd="0" destOrd="0" parTransId="{76447FF4-B527-4E04-A453-E3F911013B03}" sibTransId="{93A52A2B-4E9A-4721-AF11-88E3E6EEFC17}"/>
    <dgm:cxn modelId="{332D359D-2C46-4144-9F59-6D21DE1E3336}" type="presOf" srcId="{5695BE2C-12B3-42F0-8FB7-60BEBA23C160}" destId="{23A78C93-2835-4D46-BF60-CFA65CDF5356}" srcOrd="0" destOrd="0" presId="urn:microsoft.com/office/officeart/2016/7/layout/VerticalSolidActionList"/>
    <dgm:cxn modelId="{5FB1DDA0-046A-46D1-9A2F-74AE76C7B221}" srcId="{FD7AD575-BC6B-4A49-9A29-F8ABE278BDEE}" destId="{D04DB826-F5A9-4628-AD2B-29E1408E66CA}" srcOrd="0" destOrd="0" parTransId="{60FE2DF3-3AFD-480A-84CF-B0DB5EA56783}" sibTransId="{E6B1CAC1-6FE1-4C89-9394-AB65B63E2213}"/>
    <dgm:cxn modelId="{7185A4A4-0F92-244D-8CDA-F76AAEC5F773}" type="presOf" srcId="{D6B6CCE3-F500-4AFB-98A1-6D7BF0A0F6C9}" destId="{4E54A573-624B-0F4F-91AE-393382EF7AB3}" srcOrd="0" destOrd="0" presId="urn:microsoft.com/office/officeart/2016/7/layout/VerticalSolidActionList"/>
    <dgm:cxn modelId="{B1AC0DD7-110B-4933-BB2B-96895B65C381}" srcId="{8AD02A92-1BA5-4C8F-89B0-F3FED8371E2A}" destId="{5695BE2C-12B3-42F0-8FB7-60BEBA23C160}" srcOrd="0" destOrd="0" parTransId="{0DA26790-A4DC-4462-933B-766FD4144755}" sibTransId="{4D7213DF-3D26-44FE-9481-641BF93FDAE7}"/>
    <dgm:cxn modelId="{7367AFE1-0248-374E-B6DD-F62BC1C773BA}" type="presOf" srcId="{55FE87EF-7447-4016-8C6B-D7DBFA261275}" destId="{BEB71C60-0D9C-1A4D-9112-6EAC0E5FA8B6}" srcOrd="0" destOrd="0" presId="urn:microsoft.com/office/officeart/2016/7/layout/VerticalSolidActionList"/>
    <dgm:cxn modelId="{16DA24EE-200E-4491-A050-AD8F445B17DA}" srcId="{FD7AD575-BC6B-4A49-9A29-F8ABE278BDEE}" destId="{E555AD22-6260-4174-8D4B-D6D1BC831D6A}" srcOrd="2" destOrd="0" parTransId="{18EE1FDA-6784-4AFF-8490-614BD8C0E025}" sibTransId="{E1283BA0-6A48-442F-A28B-CB217DE2106E}"/>
    <dgm:cxn modelId="{063952E3-F27D-2C4F-83AD-AAE0BBBA42C9}" type="presParOf" srcId="{9114EFB2-6FBE-4344-B5F9-14F9F2E95B1B}" destId="{FB34AAA4-1A71-2A46-82B6-60A013381A86}" srcOrd="0" destOrd="0" presId="urn:microsoft.com/office/officeart/2016/7/layout/VerticalSolidActionList"/>
    <dgm:cxn modelId="{9A19BE9C-D207-3542-BC64-1C797E9A6EEB}" type="presParOf" srcId="{FB34AAA4-1A71-2A46-82B6-60A013381A86}" destId="{A44F4D54-BF63-8744-8AD1-822F2C7ED7AA}" srcOrd="0" destOrd="0" presId="urn:microsoft.com/office/officeart/2016/7/layout/VerticalSolidActionList"/>
    <dgm:cxn modelId="{A4713A10-4001-B542-8E8C-794840127519}" type="presParOf" srcId="{FB34AAA4-1A71-2A46-82B6-60A013381A86}" destId="{E688E464-3F6D-7C4B-8DB8-7D4629336173}" srcOrd="1" destOrd="0" presId="urn:microsoft.com/office/officeart/2016/7/layout/VerticalSolidActionList"/>
    <dgm:cxn modelId="{764F5A7B-C843-004A-BED7-D66B63013ADB}" type="presParOf" srcId="{9114EFB2-6FBE-4344-B5F9-14F9F2E95B1B}" destId="{2E28ACEF-5E6E-E049-8252-4684279AC3F6}" srcOrd="1" destOrd="0" presId="urn:microsoft.com/office/officeart/2016/7/layout/VerticalSolidActionList"/>
    <dgm:cxn modelId="{6D4C7656-6568-8A40-966A-49AEA88D11D5}" type="presParOf" srcId="{9114EFB2-6FBE-4344-B5F9-14F9F2E95B1B}" destId="{C3E612AC-4700-E748-8607-255E64612284}" srcOrd="2" destOrd="0" presId="urn:microsoft.com/office/officeart/2016/7/layout/VerticalSolidActionList"/>
    <dgm:cxn modelId="{CA1AA91C-DA51-2146-87B7-7AF95B49E596}" type="presParOf" srcId="{C3E612AC-4700-E748-8607-255E64612284}" destId="{4E54A573-624B-0F4F-91AE-393382EF7AB3}" srcOrd="0" destOrd="0" presId="urn:microsoft.com/office/officeart/2016/7/layout/VerticalSolidActionList"/>
    <dgm:cxn modelId="{6D4324C8-FF34-1746-9A30-25C121FF8E28}" type="presParOf" srcId="{C3E612AC-4700-E748-8607-255E64612284}" destId="{BEB71C60-0D9C-1A4D-9112-6EAC0E5FA8B6}" srcOrd="1" destOrd="0" presId="urn:microsoft.com/office/officeart/2016/7/layout/VerticalSolidActionList"/>
    <dgm:cxn modelId="{1BB1EB3D-A26F-6F40-8E1A-9660A135D35A}" type="presParOf" srcId="{9114EFB2-6FBE-4344-B5F9-14F9F2E95B1B}" destId="{520AB856-B09A-8047-BB6E-661E706F4EA5}" srcOrd="3" destOrd="0" presId="urn:microsoft.com/office/officeart/2016/7/layout/VerticalSolidActionList"/>
    <dgm:cxn modelId="{024B1E4C-3A37-264F-BEE1-8992F598EA19}" type="presParOf" srcId="{9114EFB2-6FBE-4344-B5F9-14F9F2E95B1B}" destId="{F0F84D68-2425-404C-9EF9-08E5AAAF5ACE}" srcOrd="4" destOrd="0" presId="urn:microsoft.com/office/officeart/2016/7/layout/VerticalSolidActionList"/>
    <dgm:cxn modelId="{4C1EB9BA-973A-1F48-96F9-C66AF939A4CD}" type="presParOf" srcId="{F0F84D68-2425-404C-9EF9-08E5AAAF5ACE}" destId="{1ABF08C4-D6A0-3143-8B26-9CE5E18AA0F8}" srcOrd="0" destOrd="0" presId="urn:microsoft.com/office/officeart/2016/7/layout/VerticalSolidActionList"/>
    <dgm:cxn modelId="{8C263AE3-5CAB-BA47-BA18-AC58959DE13F}" type="presParOf" srcId="{F0F84D68-2425-404C-9EF9-08E5AAAF5ACE}" destId="{B1FA39F4-E588-5C4B-A147-0406E2891EAB}" srcOrd="1" destOrd="0" presId="urn:microsoft.com/office/officeart/2016/7/layout/VerticalSolidActionList"/>
    <dgm:cxn modelId="{BACBBB02-4981-6342-8F54-241CE65B7B9A}" type="presParOf" srcId="{9114EFB2-6FBE-4344-B5F9-14F9F2E95B1B}" destId="{EA7D76CC-C1BE-274E-B194-983318D7AC68}" srcOrd="5" destOrd="0" presId="urn:microsoft.com/office/officeart/2016/7/layout/VerticalSolidActionList"/>
    <dgm:cxn modelId="{F10572B7-A1CB-5941-AA6D-A97E4122AED6}" type="presParOf" srcId="{9114EFB2-6FBE-4344-B5F9-14F9F2E95B1B}" destId="{997159E5-3DB1-344B-B691-0F338A91F00F}" srcOrd="6" destOrd="0" presId="urn:microsoft.com/office/officeart/2016/7/layout/VerticalSolidActionList"/>
    <dgm:cxn modelId="{A6F1674E-63B5-934F-936B-F1946E1A5FC8}" type="presParOf" srcId="{997159E5-3DB1-344B-B691-0F338A91F00F}" destId="{73710484-F418-774B-B958-5FF9908E193F}" srcOrd="0" destOrd="0" presId="urn:microsoft.com/office/officeart/2016/7/layout/VerticalSolidActionList"/>
    <dgm:cxn modelId="{ABFFBA80-4332-8746-A3D3-7B4FC1EBF718}" type="presParOf" srcId="{997159E5-3DB1-344B-B691-0F338A91F00F}" destId="{23A78C93-2835-4D46-BF60-CFA65CDF5356}"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8E464-3F6D-7C4B-8DB8-7D4629336173}">
      <dsp:nvSpPr>
        <dsp:cNvPr id="0" name=""/>
        <dsp:cNvSpPr/>
      </dsp:nvSpPr>
      <dsp:spPr>
        <a:xfrm>
          <a:off x="1692030" y="2067"/>
          <a:ext cx="6768120" cy="10711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320" tIns="272060" rIns="131320" bIns="272060" numCol="1" spcCol="1270" anchor="ctr" anchorCtr="0">
          <a:noAutofit/>
        </a:bodyPr>
        <a:lstStyle/>
        <a:p>
          <a:pPr marL="0" lvl="0" indent="0" algn="l" defTabSz="666750">
            <a:lnSpc>
              <a:spcPct val="90000"/>
            </a:lnSpc>
            <a:spcBef>
              <a:spcPct val="0"/>
            </a:spcBef>
            <a:spcAft>
              <a:spcPct val="35000"/>
            </a:spcAft>
            <a:buNone/>
          </a:pPr>
          <a:r>
            <a:rPr lang="en-US" sz="1500" kern="1200" dirty="0"/>
            <a:t>Communicate the purpose of the organization and the expectations of employees clearly and regularly. </a:t>
          </a:r>
        </a:p>
      </dsp:txBody>
      <dsp:txXfrm>
        <a:off x="1692030" y="2067"/>
        <a:ext cx="6768120" cy="1071102"/>
      </dsp:txXfrm>
    </dsp:sp>
    <dsp:sp modelId="{A44F4D54-BF63-8744-8AD1-822F2C7ED7AA}">
      <dsp:nvSpPr>
        <dsp:cNvPr id="0" name=""/>
        <dsp:cNvSpPr/>
      </dsp:nvSpPr>
      <dsp:spPr>
        <a:xfrm>
          <a:off x="0" y="2067"/>
          <a:ext cx="1692030" cy="107110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9537" tIns="105801" rIns="89537" bIns="105801" numCol="1" spcCol="1270" anchor="ctr" anchorCtr="0">
          <a:noAutofit/>
        </a:bodyPr>
        <a:lstStyle/>
        <a:p>
          <a:pPr marL="0" lvl="0" indent="0" algn="ctr" defTabSz="844550">
            <a:lnSpc>
              <a:spcPct val="90000"/>
            </a:lnSpc>
            <a:spcBef>
              <a:spcPct val="0"/>
            </a:spcBef>
            <a:spcAft>
              <a:spcPct val="35000"/>
            </a:spcAft>
            <a:buNone/>
          </a:pPr>
          <a:r>
            <a:rPr lang="en-US" sz="1900" b="1" kern="1200" dirty="0"/>
            <a:t>Clarity of Purpose and Expectations</a:t>
          </a:r>
        </a:p>
      </dsp:txBody>
      <dsp:txXfrm>
        <a:off x="0" y="2067"/>
        <a:ext cx="1692030" cy="1071102"/>
      </dsp:txXfrm>
    </dsp:sp>
    <dsp:sp modelId="{BEB71C60-0D9C-1A4D-9112-6EAC0E5FA8B6}">
      <dsp:nvSpPr>
        <dsp:cNvPr id="0" name=""/>
        <dsp:cNvSpPr/>
      </dsp:nvSpPr>
      <dsp:spPr>
        <a:xfrm>
          <a:off x="1692030" y="1137436"/>
          <a:ext cx="6768120" cy="10711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320" tIns="272060" rIns="131320" bIns="272060" numCol="1" spcCol="1270" anchor="ctr" anchorCtr="0">
          <a:noAutofit/>
        </a:bodyPr>
        <a:lstStyle/>
        <a:p>
          <a:pPr marL="0" lvl="0" indent="0" algn="l" defTabSz="666750">
            <a:lnSpc>
              <a:spcPct val="90000"/>
            </a:lnSpc>
            <a:spcBef>
              <a:spcPct val="0"/>
            </a:spcBef>
            <a:spcAft>
              <a:spcPct val="35000"/>
            </a:spcAft>
            <a:buNone/>
          </a:pPr>
          <a:r>
            <a:rPr lang="en-US" sz="1500" kern="1200" dirty="0"/>
            <a:t>Hire people that bring different perspectives and staff teams to create diversity of thought.</a:t>
          </a:r>
        </a:p>
      </dsp:txBody>
      <dsp:txXfrm>
        <a:off x="1692030" y="1137436"/>
        <a:ext cx="6768120" cy="1071102"/>
      </dsp:txXfrm>
    </dsp:sp>
    <dsp:sp modelId="{4E54A573-624B-0F4F-91AE-393382EF7AB3}">
      <dsp:nvSpPr>
        <dsp:cNvPr id="0" name=""/>
        <dsp:cNvSpPr/>
      </dsp:nvSpPr>
      <dsp:spPr>
        <a:xfrm>
          <a:off x="0" y="1137436"/>
          <a:ext cx="1692030" cy="107110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9537" tIns="105801" rIns="89537" bIns="105801" numCol="1" spcCol="1270" anchor="ctr" anchorCtr="0">
          <a:noAutofit/>
        </a:bodyPr>
        <a:lstStyle/>
        <a:p>
          <a:pPr marL="0" lvl="0" indent="0" algn="ctr" defTabSz="844550">
            <a:lnSpc>
              <a:spcPct val="90000"/>
            </a:lnSpc>
            <a:spcBef>
              <a:spcPct val="0"/>
            </a:spcBef>
            <a:spcAft>
              <a:spcPct val="35000"/>
            </a:spcAft>
            <a:buNone/>
          </a:pPr>
          <a:r>
            <a:rPr lang="en-US" sz="1900" b="1" kern="1200" dirty="0"/>
            <a:t>Diversity of Thought</a:t>
          </a:r>
        </a:p>
      </dsp:txBody>
      <dsp:txXfrm>
        <a:off x="0" y="1137436"/>
        <a:ext cx="1692030" cy="1071102"/>
      </dsp:txXfrm>
    </dsp:sp>
    <dsp:sp modelId="{B1FA39F4-E588-5C4B-A147-0406E2891EAB}">
      <dsp:nvSpPr>
        <dsp:cNvPr id="0" name=""/>
        <dsp:cNvSpPr/>
      </dsp:nvSpPr>
      <dsp:spPr>
        <a:xfrm>
          <a:off x="1692030" y="2272805"/>
          <a:ext cx="6768120" cy="10711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320" tIns="272060" rIns="131320" bIns="272060" numCol="1" spcCol="1270" anchor="ctr" anchorCtr="0">
          <a:noAutofit/>
        </a:bodyPr>
        <a:lstStyle/>
        <a:p>
          <a:pPr marL="0" lvl="0" indent="0" algn="l" defTabSz="666750">
            <a:lnSpc>
              <a:spcPct val="90000"/>
            </a:lnSpc>
            <a:spcBef>
              <a:spcPct val="0"/>
            </a:spcBef>
            <a:spcAft>
              <a:spcPct val="35000"/>
            </a:spcAft>
            <a:buNone/>
          </a:pPr>
          <a:r>
            <a:rPr lang="en-US" sz="1500" kern="1200" dirty="0"/>
            <a:t>Learn from mistakes and spread that knowledge throughout the organization.</a:t>
          </a:r>
        </a:p>
      </dsp:txBody>
      <dsp:txXfrm>
        <a:off x="1692030" y="2272805"/>
        <a:ext cx="6768120" cy="1071102"/>
      </dsp:txXfrm>
    </dsp:sp>
    <dsp:sp modelId="{1ABF08C4-D6A0-3143-8B26-9CE5E18AA0F8}">
      <dsp:nvSpPr>
        <dsp:cNvPr id="0" name=""/>
        <dsp:cNvSpPr/>
      </dsp:nvSpPr>
      <dsp:spPr>
        <a:xfrm>
          <a:off x="0" y="2272805"/>
          <a:ext cx="1692030" cy="107110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9537" tIns="105801" rIns="89537" bIns="105801" numCol="1" spcCol="1270" anchor="ctr" anchorCtr="0">
          <a:noAutofit/>
        </a:bodyPr>
        <a:lstStyle/>
        <a:p>
          <a:pPr marL="0" lvl="0" indent="0" algn="ctr" defTabSz="844550">
            <a:lnSpc>
              <a:spcPct val="90000"/>
            </a:lnSpc>
            <a:spcBef>
              <a:spcPct val="0"/>
            </a:spcBef>
            <a:spcAft>
              <a:spcPct val="35000"/>
            </a:spcAft>
            <a:buNone/>
          </a:pPr>
          <a:r>
            <a:rPr lang="en-US" sz="1900" b="1" kern="1200" dirty="0"/>
            <a:t>Organizational Memory</a:t>
          </a:r>
        </a:p>
      </dsp:txBody>
      <dsp:txXfrm>
        <a:off x="0" y="2272805"/>
        <a:ext cx="1692030" cy="1071102"/>
      </dsp:txXfrm>
    </dsp:sp>
    <dsp:sp modelId="{23A78C93-2835-4D46-BF60-CFA65CDF5356}">
      <dsp:nvSpPr>
        <dsp:cNvPr id="0" name=""/>
        <dsp:cNvSpPr/>
      </dsp:nvSpPr>
      <dsp:spPr>
        <a:xfrm>
          <a:off x="1692030" y="3408174"/>
          <a:ext cx="6768120" cy="10711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1320" tIns="272060" rIns="131320" bIns="272060" numCol="1" spcCol="1270" anchor="ctr" anchorCtr="0">
          <a:noAutofit/>
        </a:bodyPr>
        <a:lstStyle/>
        <a:p>
          <a:pPr marL="0" lvl="0" indent="0" algn="l" defTabSz="666750">
            <a:lnSpc>
              <a:spcPct val="90000"/>
            </a:lnSpc>
            <a:spcBef>
              <a:spcPct val="0"/>
            </a:spcBef>
            <a:spcAft>
              <a:spcPct val="35000"/>
            </a:spcAft>
            <a:buNone/>
          </a:pPr>
          <a:r>
            <a:rPr lang="en-US" sz="1500" kern="1200" dirty="0"/>
            <a:t>Encourage employees to share knowledge and challenge superiors.</a:t>
          </a:r>
        </a:p>
      </dsp:txBody>
      <dsp:txXfrm>
        <a:off x="1692030" y="3408174"/>
        <a:ext cx="6768120" cy="1071102"/>
      </dsp:txXfrm>
    </dsp:sp>
    <dsp:sp modelId="{73710484-F418-774B-B958-5FF9908E193F}">
      <dsp:nvSpPr>
        <dsp:cNvPr id="0" name=""/>
        <dsp:cNvSpPr/>
      </dsp:nvSpPr>
      <dsp:spPr>
        <a:xfrm>
          <a:off x="0" y="3408174"/>
          <a:ext cx="1692030" cy="107110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9537" tIns="105801" rIns="89537" bIns="105801" numCol="1" spcCol="1270" anchor="ctr" anchorCtr="0">
          <a:noAutofit/>
        </a:bodyPr>
        <a:lstStyle/>
        <a:p>
          <a:pPr marL="0" lvl="0" indent="0" algn="ctr" defTabSz="844550">
            <a:lnSpc>
              <a:spcPct val="90000"/>
            </a:lnSpc>
            <a:spcBef>
              <a:spcPct val="0"/>
            </a:spcBef>
            <a:spcAft>
              <a:spcPct val="35000"/>
            </a:spcAft>
            <a:buNone/>
          </a:pPr>
          <a:r>
            <a:rPr lang="en-US" sz="1900" b="1" kern="1200" dirty="0"/>
            <a:t>Speak Up!</a:t>
          </a:r>
        </a:p>
      </dsp:txBody>
      <dsp:txXfrm>
        <a:off x="0" y="3408174"/>
        <a:ext cx="1692030" cy="1071102"/>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6/11/2021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6/11/2021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155592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a:t>
            </a:fld>
            <a:endParaRPr lang="en-US" dirty="0"/>
          </a:p>
        </p:txBody>
      </p:sp>
    </p:spTree>
    <p:extLst>
      <p:ext uri="{BB962C8B-B14F-4D97-AF65-F5344CB8AC3E}">
        <p14:creationId xmlns:p14="http://schemas.microsoft.com/office/powerpoint/2010/main" val="1019199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820584" y="6557231"/>
            <a:ext cx="2133600" cy="270290"/>
          </a:xfrm>
        </p:spPr>
        <p:txBody>
          <a:bodyPr/>
          <a:lstStyle/>
          <a:p>
            <a:fld id="{A8160BDD-7155-D744-B749-9730458604AD}" type="slidenum">
              <a:rPr lang="en-US" smtClean="0"/>
              <a:t>‹#›</a:t>
            </a:fld>
            <a:endParaRPr lang="en-US" dirty="0"/>
          </a:p>
        </p:txBody>
      </p:sp>
      <p:pic>
        <p:nvPicPr>
          <p:cNvPr id="13" name="Picture 12"/>
          <p:cNvPicPr>
            <a:picLocks noChangeAspect="1"/>
          </p:cNvPicPr>
          <p:nvPr/>
        </p:nvPicPr>
        <p:blipFill>
          <a:blip r:embed="rId2"/>
          <a:srcRect/>
          <a:stretch/>
        </p:blipFill>
        <p:spPr>
          <a:xfrm>
            <a:off x="0" y="5584444"/>
            <a:ext cx="9144000" cy="889000"/>
          </a:xfrm>
          <a:prstGeom prst="rect">
            <a:avLst/>
          </a:prstGeom>
        </p:spPr>
      </p:pic>
      <p:sp>
        <p:nvSpPr>
          <p:cNvPr id="11" name="Content Placeholder 2"/>
          <p:cNvSpPr>
            <a:spLocks noGrp="1"/>
          </p:cNvSpPr>
          <p:nvPr>
            <p:ph idx="1"/>
          </p:nvPr>
        </p:nvSpPr>
        <p:spPr>
          <a:xfrm>
            <a:off x="341925" y="1302040"/>
            <a:ext cx="846015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panose="020B0604020202020204" pitchFamily="34" charset="0"/>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panose="020B0604020202020204" pitchFamily="34" charset="0"/>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panose="020B0604020202020204" pitchFamily="34" charset="0"/>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Course/Lesson outline</a:t>
            </a:r>
          </a:p>
        </p:txBody>
      </p:sp>
      <p:pic>
        <p:nvPicPr>
          <p:cNvPr id="5" name="Picture 4">
            <a:extLst>
              <a:ext uri="{FF2B5EF4-FFF2-40B4-BE49-F238E27FC236}">
                <a16:creationId xmlns:a16="http://schemas.microsoft.com/office/drawing/2014/main" id="{0747C63F-F306-B946-A1AC-9C32883A29E5}"/>
              </a:ext>
            </a:extLst>
          </p:cNvPr>
          <p:cNvPicPr>
            <a:picLocks noChangeAspect="1"/>
          </p:cNvPicPr>
          <p:nvPr userDrawn="1"/>
        </p:nvPicPr>
        <p:blipFill>
          <a:blip r:embed="rId3"/>
          <a:srcRect/>
          <a:stretch/>
        </p:blipFill>
        <p:spPr>
          <a:xfrm>
            <a:off x="6991755" y="4369383"/>
            <a:ext cx="1823999" cy="1074030"/>
          </a:xfrm>
          <a:prstGeom prst="rect">
            <a:avLst/>
          </a:prstGeom>
        </p:spPr>
      </p:pic>
    </p:spTree>
    <p:extLst>
      <p:ext uri="{BB962C8B-B14F-4D97-AF65-F5344CB8AC3E}">
        <p14:creationId xmlns:p14="http://schemas.microsoft.com/office/powerpoint/2010/main" val="1274907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ossary Term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353B-495C-4B36-B7B9-BDB47B8D29B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FE95E1-3B2D-4F7F-8B4B-E56698179A37}"/>
              </a:ext>
            </a:extLst>
          </p:cNvPr>
          <p:cNvSpPr>
            <a:spLocks noGrp="1"/>
          </p:cNvSpPr>
          <p:nvPr>
            <p:ph type="sldNum" sz="quarter" idx="10"/>
          </p:nvPr>
        </p:nvSpPr>
        <p:spPr/>
        <p:txBody>
          <a:bodyPr/>
          <a:lstStyle/>
          <a:p>
            <a:fld id="{A8160BDD-7155-D744-B749-9730458604AD}" type="slidenum">
              <a:rPr lang="en-US" smtClean="0"/>
              <a:pPr/>
              <a:t>‹#›</a:t>
            </a:fld>
            <a:endParaRPr lang="en-US" dirty="0"/>
          </a:p>
        </p:txBody>
      </p:sp>
      <p:pic>
        <p:nvPicPr>
          <p:cNvPr id="4" name="Picture 100">
            <a:extLst>
              <a:ext uri="{FF2B5EF4-FFF2-40B4-BE49-F238E27FC236}">
                <a16:creationId xmlns:a16="http://schemas.microsoft.com/office/drawing/2014/main" id="{09F59B51-C9CC-4DF6-8E10-4632928847B0}"/>
              </a:ext>
            </a:extLst>
          </p:cNvPr>
          <p:cNvPicPr>
            <a:picLocks noChangeAspect="1" noChangeArrowheads="1"/>
          </p:cNvPicPr>
          <p:nvPr userDrawn="1"/>
        </p:nvPicPr>
        <p:blipFill>
          <a:blip r:embed="rId2"/>
          <a:srcRect/>
          <a:stretch/>
        </p:blipFill>
        <p:spPr bwMode="auto">
          <a:xfrm>
            <a:off x="3923453" y="2057400"/>
            <a:ext cx="1297093" cy="115721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2">
            <a:extLst>
              <a:ext uri="{FF2B5EF4-FFF2-40B4-BE49-F238E27FC236}">
                <a16:creationId xmlns:a16="http://schemas.microsoft.com/office/drawing/2014/main" id="{D5A58856-F166-4DAD-97B3-888D3997E4D0}"/>
              </a:ext>
            </a:extLst>
          </p:cNvPr>
          <p:cNvSpPr>
            <a:spLocks noGrp="1"/>
          </p:cNvSpPr>
          <p:nvPr>
            <p:ph type="body" sz="quarter" idx="13" hasCustomPrompt="1"/>
          </p:nvPr>
        </p:nvSpPr>
        <p:spPr>
          <a:xfrm>
            <a:off x="685800" y="3429000"/>
            <a:ext cx="77724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14059973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FF000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FF000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FF000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pic>
        <p:nvPicPr>
          <p:cNvPr id="9" name="Picture 8">
            <a:extLst>
              <a:ext uri="{FF2B5EF4-FFF2-40B4-BE49-F238E27FC236}">
                <a16:creationId xmlns:a16="http://schemas.microsoft.com/office/drawing/2014/main" id="{C1F28B54-DCF8-48E1-A25A-E747ACAB1ADA}"/>
              </a:ext>
            </a:extLst>
          </p:cNvPr>
          <p:cNvPicPr>
            <a:picLocks noChangeAspect="1"/>
          </p:cNvPicPr>
          <p:nvPr userDrawn="1"/>
        </p:nvPicPr>
        <p:blipFill>
          <a:blip r:embed="rId2"/>
          <a:srcRect/>
          <a:stretch/>
        </p:blipFill>
        <p:spPr>
          <a:xfrm>
            <a:off x="7385231" y="5342758"/>
            <a:ext cx="1416844" cy="879420"/>
          </a:xfrm>
          <a:prstGeom prst="rect">
            <a:avLst/>
          </a:prstGeom>
        </p:spPr>
      </p:pic>
    </p:spTree>
    <p:extLst>
      <p:ext uri="{BB962C8B-B14F-4D97-AF65-F5344CB8AC3E}">
        <p14:creationId xmlns:p14="http://schemas.microsoft.com/office/powerpoint/2010/main" val="898945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9" name="Picture 8">
            <a:extLst>
              <a:ext uri="{FF2B5EF4-FFF2-40B4-BE49-F238E27FC236}">
                <a16:creationId xmlns:a16="http://schemas.microsoft.com/office/drawing/2014/main" id="{C1F28B54-DCF8-48E1-A25A-E747ACAB1ADA}"/>
              </a:ext>
            </a:extLst>
          </p:cNvPr>
          <p:cNvPicPr>
            <a:picLocks noChangeAspect="1"/>
          </p:cNvPicPr>
          <p:nvPr userDrawn="1"/>
        </p:nvPicPr>
        <p:blipFill>
          <a:blip r:embed="rId2"/>
          <a:srcRect/>
          <a:stretch/>
        </p:blipFill>
        <p:spPr>
          <a:xfrm>
            <a:off x="3028024" y="2576335"/>
            <a:ext cx="3087952" cy="1916659"/>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2" name="Picture 11">
            <a:extLst>
              <a:ext uri="{FF2B5EF4-FFF2-40B4-BE49-F238E27FC236}">
                <a16:creationId xmlns:a16="http://schemas.microsoft.com/office/drawing/2014/main" id="{C4E4A9A1-6CA7-4F15-AE41-4322B2947108}"/>
              </a:ext>
            </a:extLst>
          </p:cNvPr>
          <p:cNvPicPr>
            <a:picLocks noChangeAspect="1"/>
          </p:cNvPicPr>
          <p:nvPr userDrawn="1"/>
        </p:nvPicPr>
        <p:blipFill>
          <a:blip r:embed="rId3"/>
          <a:srcRect/>
          <a:stretch/>
        </p:blipFill>
        <p:spPr>
          <a:xfrm>
            <a:off x="0" y="6019800"/>
            <a:ext cx="9144000" cy="457200"/>
          </a:xfrm>
          <a:prstGeom prst="rect">
            <a:avLst/>
          </a:prstGeom>
        </p:spPr>
      </p:pic>
    </p:spTree>
    <p:extLst>
      <p:ext uri="{BB962C8B-B14F-4D97-AF65-F5344CB8AC3E}">
        <p14:creationId xmlns:p14="http://schemas.microsoft.com/office/powerpoint/2010/main" val="389001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9" name="Content Placeholder 2">
            <a:extLst>
              <a:ext uri="{FF2B5EF4-FFF2-40B4-BE49-F238E27FC236}">
                <a16:creationId xmlns:a16="http://schemas.microsoft.com/office/drawing/2014/main" id="{855A9553-962E-4240-844E-734EAAE42311}"/>
              </a:ext>
            </a:extLst>
          </p:cNvPr>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chemeClr val="accent3"/>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chemeClr val="accent3"/>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chemeClr val="accent3"/>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7" name="Picture 6">
            <a:extLst>
              <a:ext uri="{FF2B5EF4-FFF2-40B4-BE49-F238E27FC236}">
                <a16:creationId xmlns:a16="http://schemas.microsoft.com/office/drawing/2014/main" id="{2033E492-9AFA-4CAE-B07B-7C1C0D61D739}"/>
              </a:ext>
            </a:extLst>
          </p:cNvPr>
          <p:cNvPicPr>
            <a:picLocks noChangeAspect="1"/>
          </p:cNvPicPr>
          <p:nvPr userDrawn="1"/>
        </p:nvPicPr>
        <p:blipFill>
          <a:blip r:embed="rId2"/>
          <a:srcRect/>
          <a:stretch/>
        </p:blipFill>
        <p:spPr>
          <a:xfrm>
            <a:off x="7391400" y="5450709"/>
            <a:ext cx="1416844" cy="769531"/>
          </a:xfrm>
          <a:prstGeom prst="rect">
            <a:avLst/>
          </a:prstGeom>
        </p:spPr>
      </p:pic>
    </p:spTree>
    <p:extLst>
      <p:ext uri="{BB962C8B-B14F-4D97-AF65-F5344CB8AC3E}">
        <p14:creationId xmlns:p14="http://schemas.microsoft.com/office/powerpoint/2010/main" val="2865784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7" name="Picture 6">
            <a:extLst>
              <a:ext uri="{FF2B5EF4-FFF2-40B4-BE49-F238E27FC236}">
                <a16:creationId xmlns:a16="http://schemas.microsoft.com/office/drawing/2014/main" id="{F2DE749B-ABEB-48F3-9D2B-5E513D86529A}"/>
              </a:ext>
            </a:extLst>
          </p:cNvPr>
          <p:cNvPicPr>
            <a:picLocks noChangeAspect="1"/>
          </p:cNvPicPr>
          <p:nvPr userDrawn="1"/>
        </p:nvPicPr>
        <p:blipFill>
          <a:blip r:embed="rId2"/>
          <a:srcRect/>
          <a:stretch/>
        </p:blipFill>
        <p:spPr>
          <a:xfrm>
            <a:off x="2805920" y="2575452"/>
            <a:ext cx="3532160" cy="1918425"/>
          </a:xfrm>
          <a:prstGeom prst="rect">
            <a:avLst/>
          </a:prstGeom>
        </p:spPr>
      </p:pic>
      <p:pic>
        <p:nvPicPr>
          <p:cNvPr id="8" name="Picture 7">
            <a:extLst>
              <a:ext uri="{FF2B5EF4-FFF2-40B4-BE49-F238E27FC236}">
                <a16:creationId xmlns:a16="http://schemas.microsoft.com/office/drawing/2014/main" id="{7FA1B561-FD09-4177-BEFF-5AE0DBC8A7D8}"/>
              </a:ext>
            </a:extLst>
          </p:cNvPr>
          <p:cNvPicPr>
            <a:picLocks noChangeAspect="1"/>
          </p:cNvPicPr>
          <p:nvPr userDrawn="1"/>
        </p:nvPicPr>
        <p:blipFill>
          <a:blip r:embed="rId3"/>
          <a:srcRect/>
          <a:stretch/>
        </p:blipFill>
        <p:spPr>
          <a:xfrm>
            <a:off x="0" y="6019800"/>
            <a:ext cx="9144000" cy="457200"/>
          </a:xfrm>
          <a:prstGeom prst="rect">
            <a:avLst/>
          </a:prstGeom>
        </p:spPr>
      </p:pic>
    </p:spTree>
    <p:extLst>
      <p:ext uri="{BB962C8B-B14F-4D97-AF65-F5344CB8AC3E}">
        <p14:creationId xmlns:p14="http://schemas.microsoft.com/office/powerpoint/2010/main" val="234221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l="336" r="336"/>
          <a:stretch/>
        </p:blipFill>
        <p:spPr>
          <a:xfrm>
            <a:off x="4800599" y="4615071"/>
            <a:ext cx="4354443" cy="2242929"/>
          </a:xfrm>
          <a:prstGeom prst="rect">
            <a:avLst/>
          </a:prstGeom>
        </p:spPr>
      </p:pic>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Reflective Questions</a:t>
            </a:r>
          </a:p>
        </p:txBody>
      </p:sp>
    </p:spTree>
    <p:extLst>
      <p:ext uri="{BB962C8B-B14F-4D97-AF65-F5344CB8AC3E}">
        <p14:creationId xmlns:p14="http://schemas.microsoft.com/office/powerpoint/2010/main" val="3341243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445036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NoHead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
        <p:nvSpPr>
          <p:cNvPr id="2" name="Rectangle 1">
            <a:extLst>
              <a:ext uri="{FF2B5EF4-FFF2-40B4-BE49-F238E27FC236}">
                <a16:creationId xmlns:a16="http://schemas.microsoft.com/office/drawing/2014/main" id="{C8193AA2-F1FD-415B-809F-52E7D4576B38}"/>
              </a:ext>
            </a:extLst>
          </p:cNvPr>
          <p:cNvSpPr/>
          <p:nvPr userDrawn="1"/>
        </p:nvSpPr>
        <p:spPr>
          <a:xfrm>
            <a:off x="0" y="0"/>
            <a:ext cx="9144000" cy="979749"/>
          </a:xfrm>
          <a:prstGeom prst="rect">
            <a:avLst/>
          </a:prstGeom>
          <a:solidFill>
            <a:schemeClr val="bg2"/>
          </a:solid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3919465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3341566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noAutofit/>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629972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AAEF4164-1CFE-484B-A3C0-C09B6FA5459B}"/>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hasCustomPrompt="1"/>
          </p:nvPr>
        </p:nvSpPr>
        <p:spPr>
          <a:xfrm>
            <a:off x="722313" y="3480783"/>
            <a:ext cx="7772400" cy="1362075"/>
          </a:xfrm>
        </p:spPr>
        <p:txBody>
          <a:bodyPr anchor="t"/>
          <a:lstStyle>
            <a:lvl1pPr algn="ctr">
              <a:defRPr sz="4000" b="0" cap="none" baseline="0"/>
            </a:lvl1pPr>
          </a:lstStyle>
          <a:p>
            <a:r>
              <a:rPr lang="en-US" dirty="0"/>
              <a:t>Click to add Topic title</a:t>
            </a:r>
          </a:p>
        </p:txBody>
      </p:sp>
      <p:sp>
        <p:nvSpPr>
          <p:cNvPr id="3" name="Text Placeholder 2"/>
          <p:cNvSpPr>
            <a:spLocks noGrp="1"/>
          </p:cNvSpPr>
          <p:nvPr>
            <p:ph type="body" idx="1" hasCustomPrompt="1"/>
          </p:nvPr>
        </p:nvSpPr>
        <p:spPr>
          <a:xfrm>
            <a:off x="722313" y="1980596"/>
            <a:ext cx="7772400" cy="1500187"/>
          </a:xfrm>
        </p:spPr>
        <p:txBody>
          <a:bodyPr anchor="b"/>
          <a:lstStyle>
            <a:lvl1pPr marL="0" indent="0" algn="ctr">
              <a:buNone/>
              <a:defRPr sz="4000">
                <a:solidFill>
                  <a:srgbClr val="EF334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"Topic [letter]"</a:t>
            </a:r>
          </a:p>
        </p:txBody>
      </p:sp>
      <p:sp>
        <p:nvSpPr>
          <p:cNvPr id="6" name="Slide Number Placeholder 5"/>
          <p:cNvSpPr>
            <a:spLocks noGrp="1"/>
          </p:cNvSpPr>
          <p:nvPr>
            <p:ph type="sldNum" sz="quarter" idx="12"/>
          </p:nvPr>
        </p:nvSpPr>
        <p:spPr>
          <a:xfrm>
            <a:off x="6820584" y="6553200"/>
            <a:ext cx="2133600" cy="257395"/>
          </a:xfrm>
        </p:spPr>
        <p:txBody>
          <a:bodyPr/>
          <a:lstStyle/>
          <a:p>
            <a:fld id="{A8160BDD-7155-D744-B749-9730458604AD}" type="slidenum">
              <a:rPr lang="en-US" smtClean="0"/>
              <a:t>‹#›</a:t>
            </a:fld>
            <a:endParaRPr lang="en-US" dirty="0"/>
          </a:p>
        </p:txBody>
      </p:sp>
      <p:pic>
        <p:nvPicPr>
          <p:cNvPr id="10" name="Picture 9" descr="A picture containing drawing&#10;&#10;Description automatically generated">
            <a:extLst>
              <a:ext uri="{FF2B5EF4-FFF2-40B4-BE49-F238E27FC236}">
                <a16:creationId xmlns:a16="http://schemas.microsoft.com/office/drawing/2014/main" id="{F61AF83B-8E2D-7949-9CEA-92605C41AA32}"/>
              </a:ext>
            </a:extLst>
          </p:cNvPr>
          <p:cNvPicPr>
            <a:picLocks noChangeAspect="1"/>
          </p:cNvPicPr>
          <p:nvPr userDrawn="1"/>
        </p:nvPicPr>
        <p:blipFill>
          <a:blip r:embed="rId3"/>
          <a:stretch>
            <a:fillRect/>
          </a:stretch>
        </p:blipFill>
        <p:spPr>
          <a:xfrm>
            <a:off x="304800" y="6568440"/>
            <a:ext cx="1371600" cy="182880"/>
          </a:xfrm>
          <a:prstGeom prst="rect">
            <a:avLst/>
          </a:prstGeom>
        </p:spPr>
      </p:pic>
      <p:sp>
        <p:nvSpPr>
          <p:cNvPr id="9" name="Footer Placeholder 2">
            <a:extLst>
              <a:ext uri="{FF2B5EF4-FFF2-40B4-BE49-F238E27FC236}">
                <a16:creationId xmlns:a16="http://schemas.microsoft.com/office/drawing/2014/main" id="{8CC377DE-FCD1-374D-BB2A-151824CFD645}"/>
              </a:ext>
            </a:extLst>
          </p:cNvPr>
          <p:cNvSpPr txBox="1">
            <a:spLocks/>
          </p:cNvSpPr>
          <p:nvPr userDrawn="1"/>
        </p:nvSpPr>
        <p:spPr>
          <a:xfrm>
            <a:off x="1836057" y="6496280"/>
            <a:ext cx="3813686"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C4C4C4"/>
                </a:solidFill>
                <a:effectLst/>
                <a:uLnTx/>
                <a:uFillTx/>
                <a:latin typeface="Arial"/>
                <a:ea typeface="+mn-ea"/>
                <a:cs typeface="Arial"/>
              </a:rPr>
              <a:t>Copyright © 2021 Logical Operations, Inc. All rights reserved.</a:t>
            </a:r>
          </a:p>
        </p:txBody>
      </p:sp>
    </p:spTree>
    <p:extLst>
      <p:ext uri="{BB962C8B-B14F-4D97-AF65-F5344CB8AC3E}">
        <p14:creationId xmlns:p14="http://schemas.microsoft.com/office/powerpoint/2010/main" val="34844822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22916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107462"/>
            <a:ext cx="7797800" cy="820616"/>
          </a:xfrm>
        </p:spPr>
        <p:txBody>
          <a:bodyPr anchor="ctr" anchorCtr="0">
            <a:noAutofit/>
          </a:bodyPr>
          <a:lstStyle>
            <a:lvl1pPr algn="l">
              <a:defRPr sz="2400" b="0"/>
            </a:lvl1pPr>
          </a:lstStyle>
          <a:p>
            <a:r>
              <a:rPr lang="en-US" dirty="0"/>
              <a:t>Click to add title</a:t>
            </a:r>
          </a:p>
        </p:txBody>
      </p:sp>
      <p:sp>
        <p:nvSpPr>
          <p:cNvPr id="3" name="Content Placeholder 2"/>
          <p:cNvSpPr>
            <a:spLocks noGrp="1"/>
          </p:cNvSpPr>
          <p:nvPr>
            <p:ph idx="1"/>
          </p:nvPr>
        </p:nvSpPr>
        <p:spPr>
          <a:xfrm>
            <a:off x="3575050" y="1435100"/>
            <a:ext cx="5111750" cy="4691063"/>
          </a:xfrm>
        </p:spPr>
        <p:txBody>
          <a:bodyPr>
            <a:noAutofit/>
          </a:bodyPr>
          <a:lstStyle>
            <a:lvl1pPr>
              <a:defRPr sz="1800"/>
            </a:lvl1pPr>
            <a:lvl2pPr>
              <a:defRPr sz="1600"/>
            </a:lvl2pPr>
            <a:lvl3pPr>
              <a:defRPr sz="1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5472020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6904"/>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113691"/>
            <a:ext cx="5486400" cy="3770187"/>
          </a:xfrm>
        </p:spPr>
        <p:txBody>
          <a:bodyPr>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52364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833071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134176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211385"/>
            <a:ext cx="2057400" cy="4914778"/>
          </a:xfrm>
        </p:spPr>
        <p:txBody>
          <a:bodyPr vert="eaVert"/>
          <a:lstStyle>
            <a:lvl1pPr>
              <a:defRPr>
                <a:solidFill>
                  <a:srgbClr val="000000"/>
                </a:solidFill>
              </a:defRPr>
            </a:lvl1pPr>
          </a:lstStyle>
          <a:p>
            <a:r>
              <a:rPr lang="en-US" dirty="0"/>
              <a:t>Click to add title</a:t>
            </a:r>
          </a:p>
        </p:txBody>
      </p:sp>
      <p:sp>
        <p:nvSpPr>
          <p:cNvPr id="3" name="Vertical Text Placeholder 2"/>
          <p:cNvSpPr>
            <a:spLocks noGrp="1"/>
          </p:cNvSpPr>
          <p:nvPr>
            <p:ph type="body" orient="vert" idx="1"/>
          </p:nvPr>
        </p:nvSpPr>
        <p:spPr>
          <a:xfrm>
            <a:off x="457200" y="1211385"/>
            <a:ext cx="6019800" cy="4914778"/>
          </a:xfrm>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916791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mj-lt"/>
              <a:buAutoNum type="arabicPeriod"/>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mj-lt"/>
              <a:buAutoNum type="arabicPeriod"/>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mj-lt"/>
              <a:buAutoNum type="arabicPeriod"/>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4096826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5557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5" name="Picture 4"/>
          <p:cNvPicPr>
            <a:picLocks noChangeAspect="1"/>
          </p:cNvPicPr>
          <p:nvPr/>
        </p:nvPicPr>
        <p:blipFill>
          <a:blip r:embed="rId2"/>
          <a:srcRect/>
          <a:stretch/>
        </p:blipFill>
        <p:spPr>
          <a:xfrm>
            <a:off x="0" y="6019800"/>
            <a:ext cx="9144000" cy="457200"/>
          </a:xfrm>
          <a:prstGeom prst="rect">
            <a:avLst/>
          </a:prstGeom>
        </p:spPr>
      </p:pic>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Tree>
    <p:extLst>
      <p:ext uri="{BB962C8B-B14F-4D97-AF65-F5344CB8AC3E}">
        <p14:creationId xmlns:p14="http://schemas.microsoft.com/office/powerpoint/2010/main" val="1188616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1"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3" name="Picture 2" descr="A picture containing shape&#10;&#10;Description automatically generated">
            <a:extLst>
              <a:ext uri="{FF2B5EF4-FFF2-40B4-BE49-F238E27FC236}">
                <a16:creationId xmlns:a16="http://schemas.microsoft.com/office/drawing/2014/main" id="{8E6706B2-382E-3343-A29D-A72A04B8D7D8}"/>
              </a:ext>
            </a:extLst>
          </p:cNvPr>
          <p:cNvPicPr>
            <a:picLocks noChangeAspect="1"/>
          </p:cNvPicPr>
          <p:nvPr userDrawn="1"/>
        </p:nvPicPr>
        <p:blipFill>
          <a:blip r:embed="rId2"/>
          <a:stretch>
            <a:fillRect/>
          </a:stretch>
        </p:blipFill>
        <p:spPr>
          <a:xfrm>
            <a:off x="7226300" y="4305300"/>
            <a:ext cx="1917700" cy="2552700"/>
          </a:xfrm>
          <a:prstGeom prst="rect">
            <a:avLst/>
          </a:prstGeom>
        </p:spPr>
      </p:pic>
    </p:spTree>
    <p:extLst>
      <p:ext uri="{BB962C8B-B14F-4D97-AF65-F5344CB8AC3E}">
        <p14:creationId xmlns:p14="http://schemas.microsoft.com/office/powerpoint/2010/main" val="1052025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938496"/>
            <a:ext cx="8460150" cy="4386103"/>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pic>
        <p:nvPicPr>
          <p:cNvPr id="10" name="Picture 100">
            <a:extLst>
              <a:ext uri="{FF2B5EF4-FFF2-40B4-BE49-F238E27FC236}">
                <a16:creationId xmlns:a16="http://schemas.microsoft.com/office/drawing/2014/main" id="{C97CB2FE-FA07-47EC-B391-E0375C6755EC}"/>
              </a:ext>
            </a:extLst>
          </p:cNvPr>
          <p:cNvPicPr>
            <a:picLocks noChangeAspect="1" noChangeArrowheads="1"/>
          </p:cNvPicPr>
          <p:nvPr userDrawn="1"/>
        </p:nvPicPr>
        <p:blipFill>
          <a:blip r:embed="rId2"/>
          <a:srcRect/>
          <a:stretch/>
        </p:blipFill>
        <p:spPr bwMode="auto">
          <a:xfrm>
            <a:off x="617924" y="1036463"/>
            <a:ext cx="848914" cy="7573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688"/>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11546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ssary Term Blank for Figu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pic>
        <p:nvPicPr>
          <p:cNvPr id="10" name="Picture 100">
            <a:extLst>
              <a:ext uri="{FF2B5EF4-FFF2-40B4-BE49-F238E27FC236}">
                <a16:creationId xmlns:a16="http://schemas.microsoft.com/office/drawing/2014/main" id="{C97CB2FE-FA07-47EC-B391-E0375C6755EC}"/>
              </a:ext>
            </a:extLst>
          </p:cNvPr>
          <p:cNvPicPr>
            <a:picLocks noChangeAspect="1" noChangeArrowheads="1"/>
          </p:cNvPicPr>
          <p:nvPr userDrawn="1"/>
        </p:nvPicPr>
        <p:blipFill>
          <a:blip r:embed="rId2"/>
          <a:srcRect/>
          <a:stretch/>
        </p:blipFill>
        <p:spPr bwMode="auto">
          <a:xfrm>
            <a:off x="617924" y="1036463"/>
            <a:ext cx="848914" cy="7573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688"/>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211616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pic>
        <p:nvPicPr>
          <p:cNvPr id="10" name="Picture 100">
            <a:extLst>
              <a:ext uri="{FF2B5EF4-FFF2-40B4-BE49-F238E27FC236}">
                <a16:creationId xmlns:a16="http://schemas.microsoft.com/office/drawing/2014/main" id="{C97CB2FE-FA07-47EC-B391-E0375C6755EC}"/>
              </a:ext>
            </a:extLst>
          </p:cNvPr>
          <p:cNvPicPr>
            <a:picLocks noChangeAspect="1" noChangeArrowheads="1"/>
          </p:cNvPicPr>
          <p:nvPr userDrawn="1"/>
        </p:nvPicPr>
        <p:blipFill>
          <a:blip r:embed="rId2"/>
          <a:srcRect/>
          <a:stretch/>
        </p:blipFill>
        <p:spPr bwMode="auto">
          <a:xfrm>
            <a:off x="617924" y="1036463"/>
            <a:ext cx="848914" cy="7573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688"/>
            <a:ext cx="69342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rgbClr val="FF0000"/>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
        <p:nvSpPr>
          <p:cNvPr id="7" name="Content Placeholder 2"/>
          <p:cNvSpPr>
            <a:spLocks noGrp="1"/>
          </p:cNvSpPr>
          <p:nvPr>
            <p:ph idx="1"/>
          </p:nvPr>
        </p:nvSpPr>
        <p:spPr>
          <a:xfrm>
            <a:off x="341925" y="2124194"/>
            <a:ext cx="8460151"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EF3340"/>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EF3340"/>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EF3340"/>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9" name="Picture 8" descr="A picture containing shape&#10;&#10;Description automatically generated">
            <a:extLst>
              <a:ext uri="{FF2B5EF4-FFF2-40B4-BE49-F238E27FC236}">
                <a16:creationId xmlns:a16="http://schemas.microsoft.com/office/drawing/2014/main" id="{3E34A0A8-C686-624A-93D2-15C21326CE38}"/>
              </a:ext>
            </a:extLst>
          </p:cNvPr>
          <p:cNvPicPr>
            <a:picLocks noChangeAspect="1"/>
          </p:cNvPicPr>
          <p:nvPr userDrawn="1"/>
        </p:nvPicPr>
        <p:blipFill>
          <a:blip r:embed="rId3"/>
          <a:stretch>
            <a:fillRect/>
          </a:stretch>
        </p:blipFill>
        <p:spPr>
          <a:xfrm>
            <a:off x="7226300" y="4305300"/>
            <a:ext cx="1917700" cy="2552700"/>
          </a:xfrm>
          <a:prstGeom prst="rect">
            <a:avLst/>
          </a:prstGeom>
        </p:spPr>
      </p:pic>
    </p:spTree>
    <p:extLst>
      <p:ext uri="{BB962C8B-B14F-4D97-AF65-F5344CB8AC3E}">
        <p14:creationId xmlns:p14="http://schemas.microsoft.com/office/powerpoint/2010/main" val="2275626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6"/>
          <a:srcRect/>
          <a:stretch/>
        </p:blipFill>
        <p:spPr>
          <a:xfrm>
            <a:off x="0" y="1886"/>
            <a:ext cx="9144000" cy="941107"/>
          </a:xfrm>
          <a:prstGeom prst="rect">
            <a:avLst/>
          </a:prstGeom>
        </p:spPr>
      </p:pic>
      <p:sp>
        <p:nvSpPr>
          <p:cNvPr id="2" name="Title Placeholder 1"/>
          <p:cNvSpPr>
            <a:spLocks noGrp="1"/>
          </p:cNvSpPr>
          <p:nvPr>
            <p:ph type="title"/>
          </p:nvPr>
        </p:nvSpPr>
        <p:spPr>
          <a:xfrm>
            <a:off x="341925" y="100269"/>
            <a:ext cx="7883768" cy="844611"/>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6820584" y="6445470"/>
            <a:ext cx="2133600" cy="365125"/>
          </a:xfrm>
          <a:prstGeom prst="rect">
            <a:avLst/>
          </a:prstGeom>
        </p:spPr>
        <p:txBody>
          <a:bodyPr vert="horz" lIns="91440" tIns="45720" rIns="91440" bIns="45720" rtlCol="0" anchor="ctr"/>
          <a:lstStyle>
            <a:lvl1pPr algn="r">
              <a:defRPr sz="800">
                <a:solidFill>
                  <a:srgbClr val="C4C4C4"/>
                </a:solidFill>
                <a:latin typeface="Arial"/>
                <a:cs typeface="Arial"/>
              </a:defRPr>
            </a:lvl1pPr>
          </a:lstStyle>
          <a:p>
            <a:fld id="{A8160BDD-7155-D744-B749-9730458604AD}" type="slidenum">
              <a:rPr lang="en-US" smtClean="0"/>
              <a:pPr/>
              <a:t>‹#›</a:t>
            </a:fld>
            <a:endParaRPr lang="en-US" dirty="0"/>
          </a:p>
        </p:txBody>
      </p:sp>
      <p:pic>
        <p:nvPicPr>
          <p:cNvPr id="5" name="Picture 4" descr="A picture containing drawing&#10;&#10;Description automatically generated">
            <a:extLst>
              <a:ext uri="{FF2B5EF4-FFF2-40B4-BE49-F238E27FC236}">
                <a16:creationId xmlns:a16="http://schemas.microsoft.com/office/drawing/2014/main" id="{DA8FAD8B-4614-9D49-9D3C-B48F5DE1DFDB}"/>
              </a:ext>
            </a:extLst>
          </p:cNvPr>
          <p:cNvPicPr>
            <a:picLocks noChangeAspect="1"/>
          </p:cNvPicPr>
          <p:nvPr userDrawn="1"/>
        </p:nvPicPr>
        <p:blipFill>
          <a:blip r:embed="rId27"/>
          <a:stretch>
            <a:fillRect/>
          </a:stretch>
        </p:blipFill>
        <p:spPr>
          <a:xfrm>
            <a:off x="304800" y="6568440"/>
            <a:ext cx="1371600" cy="182880"/>
          </a:xfrm>
          <a:prstGeom prst="rect">
            <a:avLst/>
          </a:prstGeom>
        </p:spPr>
      </p:pic>
      <p:sp>
        <p:nvSpPr>
          <p:cNvPr id="7" name="Footer Placeholder 2">
            <a:extLst>
              <a:ext uri="{FF2B5EF4-FFF2-40B4-BE49-F238E27FC236}">
                <a16:creationId xmlns:a16="http://schemas.microsoft.com/office/drawing/2014/main" id="{01B4CC5C-97ED-4142-B7DA-F5E18714616B}"/>
              </a:ext>
            </a:extLst>
          </p:cNvPr>
          <p:cNvSpPr txBox="1">
            <a:spLocks/>
          </p:cNvSpPr>
          <p:nvPr userDrawn="1"/>
        </p:nvSpPr>
        <p:spPr>
          <a:xfrm>
            <a:off x="1836057" y="6496280"/>
            <a:ext cx="3813686"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C4C4C4"/>
                </a:solidFill>
                <a:effectLst/>
                <a:uLnTx/>
                <a:uFillTx/>
                <a:latin typeface="Arial"/>
                <a:ea typeface="+mn-ea"/>
                <a:cs typeface="Arial"/>
              </a:rPr>
              <a:t>Copyright © 2021 Logical Operations, Inc. All rights reserved.</a:t>
            </a:r>
          </a:p>
        </p:txBody>
      </p:sp>
    </p:spTree>
    <p:extLst>
      <p:ext uri="{BB962C8B-B14F-4D97-AF65-F5344CB8AC3E}">
        <p14:creationId xmlns:p14="http://schemas.microsoft.com/office/powerpoint/2010/main" val="293832821"/>
      </p:ext>
    </p:extLst>
  </p:cSld>
  <p:clrMap bg1="lt1" tx1="dk1" bg2="lt2" tx2="dk2" accent1="accent1" accent2="accent2" accent3="accent3" accent4="accent4" accent5="accent5" accent6="accent6" hlink="hlink" folHlink="folHlink"/>
  <p:sldLayoutIdLst>
    <p:sldLayoutId id="2147483799" r:id="rId1"/>
    <p:sldLayoutId id="2147483825" r:id="rId2"/>
    <p:sldLayoutId id="2147483800" r:id="rId3"/>
    <p:sldLayoutId id="2147483810" r:id="rId4"/>
    <p:sldLayoutId id="2147483801" r:id="rId5"/>
    <p:sldLayoutId id="2147483802" r:id="rId6"/>
    <p:sldLayoutId id="2147483818" r:id="rId7"/>
    <p:sldLayoutId id="2147483822" r:id="rId8"/>
    <p:sldLayoutId id="2147483819" r:id="rId9"/>
    <p:sldLayoutId id="2147483826" r:id="rId10"/>
    <p:sldLayoutId id="2147483816" r:id="rId11"/>
    <p:sldLayoutId id="2147483823" r:id="rId12"/>
    <p:sldLayoutId id="2147483817" r:id="rId13"/>
    <p:sldLayoutId id="2147483821" r:id="rId14"/>
    <p:sldLayoutId id="2147483804" r:id="rId15"/>
    <p:sldLayoutId id="2147483811" r:id="rId16"/>
    <p:sldLayoutId id="2147483824" r:id="rId17"/>
    <p:sldLayoutId id="2147483827" r:id="rId18"/>
    <p:sldLayoutId id="2147483808" r:id="rId19"/>
    <p:sldLayoutId id="2147483809" r:id="rId20"/>
    <p:sldLayoutId id="2147483812" r:id="rId21"/>
    <p:sldLayoutId id="2147483813" r:id="rId22"/>
    <p:sldLayoutId id="2147483814" r:id="rId23"/>
    <p:sldLayoutId id="2147483815" r:id="rId24"/>
  </p:sldLayoutIdLst>
  <p:hf hdr="0" ftr="0" dt="0"/>
  <p:txStyles>
    <p:titleStyle>
      <a:lvl1pPr algn="l" defTabSz="457200" rtl="0" eaLnBrk="1" latinLnBrk="0" hangingPunct="1">
        <a:spcBef>
          <a:spcPct val="0"/>
        </a:spcBef>
        <a:buNone/>
        <a:defRPr sz="2400" kern="1200">
          <a:solidFill>
            <a:schemeClr val="bg1"/>
          </a:solidFill>
          <a:latin typeface="+mj-lt"/>
          <a:ea typeface="+mj-ea"/>
          <a:cs typeface="Calibri" panose="020F0502020204030204" pitchFamily="34" charset="0"/>
        </a:defRPr>
      </a:lvl1pPr>
    </p:titleStyle>
    <p:bodyStyle>
      <a:lvl1pPr marL="285750" indent="-285750" algn="l" defTabSz="457200" rtl="0" eaLnBrk="1" latinLnBrk="0" hangingPunct="1">
        <a:spcBef>
          <a:spcPct val="20000"/>
        </a:spcBef>
        <a:buClr>
          <a:srgbClr val="EF3340"/>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rgbClr val="EF3340"/>
        </a:buClr>
        <a:buFont typeface="Arial" panose="020B0604020202020204" pitchFamily="34" charset="0"/>
        <a:buChar char="•"/>
        <a:defRPr sz="1600" kern="1200">
          <a:solidFill>
            <a:schemeClr val="tx1"/>
          </a:solidFill>
          <a:latin typeface="+mn-lt"/>
          <a:ea typeface="+mn-ea"/>
          <a:cs typeface="+mn-cs"/>
        </a:defRPr>
      </a:lvl2pPr>
      <a:lvl3pPr marL="1200150" indent="-285750" algn="l" defTabSz="457200" rtl="0" eaLnBrk="1" latinLnBrk="0" hangingPunct="1">
        <a:spcBef>
          <a:spcPct val="20000"/>
        </a:spcBef>
        <a:buClr>
          <a:srgbClr val="EF3340"/>
        </a:buClr>
        <a:buFont typeface="Arial" panose="020B0604020202020204" pitchFamily="34" charset="0"/>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15.svg"/><Relationship Id="rId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160BDD-7155-D744-B749-9730458604AD}" type="slidenum">
              <a:rPr lang="en-US" smtClean="0"/>
              <a:t>1</a:t>
            </a:fld>
            <a:endParaRPr lang="en-US" dirty="0"/>
          </a:p>
        </p:txBody>
      </p:sp>
      <p:sp>
        <p:nvSpPr>
          <p:cNvPr id="3" name="Content Placeholder 2"/>
          <p:cNvSpPr>
            <a:spLocks noGrp="1"/>
          </p:cNvSpPr>
          <p:nvPr>
            <p:ph idx="1"/>
          </p:nvPr>
        </p:nvSpPr>
        <p:spPr/>
        <p:txBody>
          <a:bodyPr/>
          <a:lstStyle/>
          <a:p>
            <a:r>
              <a:rPr lang="en-US" dirty="0"/>
              <a:t>What Are Ethical Organizations?</a:t>
            </a:r>
          </a:p>
          <a:p>
            <a:r>
              <a:rPr lang="en-US" dirty="0"/>
              <a:t>Organizational Purpose</a:t>
            </a:r>
          </a:p>
          <a:p>
            <a:r>
              <a:rPr lang="en-US" dirty="0"/>
              <a:t>Ethics Awareness</a:t>
            </a:r>
          </a:p>
          <a:p>
            <a:r>
              <a:rPr lang="en-US" dirty="0"/>
              <a:t>Develop Professional Ethics within Organizations</a:t>
            </a:r>
          </a:p>
        </p:txBody>
      </p:sp>
      <p:sp>
        <p:nvSpPr>
          <p:cNvPr id="4" name="Title 3"/>
          <p:cNvSpPr>
            <a:spLocks noGrp="1"/>
          </p:cNvSpPr>
          <p:nvPr>
            <p:ph type="title"/>
          </p:nvPr>
        </p:nvSpPr>
        <p:spPr/>
        <p:txBody>
          <a:bodyPr/>
          <a:lstStyle/>
          <a:p>
            <a:r>
              <a:rPr lang="en-US" dirty="0"/>
              <a:t>Building an Ethical Organization</a:t>
            </a:r>
          </a:p>
        </p:txBody>
      </p:sp>
    </p:spTree>
    <p:extLst>
      <p:ext uri="{BB962C8B-B14F-4D97-AF65-F5344CB8AC3E}">
        <p14:creationId xmlns:p14="http://schemas.microsoft.com/office/powerpoint/2010/main" val="356983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04CF8-2C82-4C4A-B34D-522EC7371610}"/>
              </a:ext>
            </a:extLst>
          </p:cNvPr>
          <p:cNvSpPr>
            <a:spLocks noGrp="1"/>
          </p:cNvSpPr>
          <p:nvPr>
            <p:ph type="title"/>
          </p:nvPr>
        </p:nvSpPr>
        <p:spPr/>
        <p:txBody>
          <a:bodyPr/>
          <a:lstStyle/>
          <a:p>
            <a:r>
              <a:rPr lang="en-US"/>
              <a:t>What Is </a:t>
            </a:r>
            <a:r>
              <a:rPr lang="en-US" dirty="0"/>
              <a:t>Organizational Purpose?</a:t>
            </a:r>
          </a:p>
        </p:txBody>
      </p:sp>
      <p:sp>
        <p:nvSpPr>
          <p:cNvPr id="5" name="Slide Number Placeholder 4">
            <a:extLst>
              <a:ext uri="{FF2B5EF4-FFF2-40B4-BE49-F238E27FC236}">
                <a16:creationId xmlns:a16="http://schemas.microsoft.com/office/drawing/2014/main" id="{0EA23E7E-ABE3-44EF-A603-B125347E417F}"/>
              </a:ext>
            </a:extLst>
          </p:cNvPr>
          <p:cNvSpPr>
            <a:spLocks noGrp="1"/>
          </p:cNvSpPr>
          <p:nvPr>
            <p:ph type="sldNum" sz="quarter" idx="12"/>
          </p:nvPr>
        </p:nvSpPr>
        <p:spPr/>
        <p:txBody>
          <a:bodyPr/>
          <a:lstStyle/>
          <a:p>
            <a:fld id="{A8160BDD-7155-D744-B749-9730458604AD}" type="slidenum">
              <a:rPr lang="en-US" smtClean="0"/>
              <a:t>10</a:t>
            </a:fld>
            <a:endParaRPr lang="en-US" dirty="0"/>
          </a:p>
        </p:txBody>
      </p:sp>
      <p:sp>
        <p:nvSpPr>
          <p:cNvPr id="6" name="Content Placeholder 2">
            <a:extLst>
              <a:ext uri="{FF2B5EF4-FFF2-40B4-BE49-F238E27FC236}">
                <a16:creationId xmlns:a16="http://schemas.microsoft.com/office/drawing/2014/main" id="{7BD1D2E8-96CF-4FC7-B1AF-086947010266}"/>
              </a:ext>
            </a:extLst>
          </p:cNvPr>
          <p:cNvSpPr txBox="1">
            <a:spLocks/>
          </p:cNvSpPr>
          <p:nvPr/>
        </p:nvSpPr>
        <p:spPr>
          <a:xfrm>
            <a:off x="609600" y="1752600"/>
            <a:ext cx="4038600" cy="4525963"/>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Clr>
                <a:srgbClr val="EF3340"/>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rgbClr val="EF3340"/>
              </a:buClr>
              <a:buFont typeface="Arial" panose="020B0604020202020204" pitchFamily="34" charset="0"/>
              <a:buChar char="•"/>
              <a:defRPr sz="1600" kern="1200">
                <a:solidFill>
                  <a:schemeClr val="tx1"/>
                </a:solidFill>
                <a:latin typeface="+mn-lt"/>
                <a:ea typeface="+mn-ea"/>
                <a:cs typeface="+mn-cs"/>
              </a:defRPr>
            </a:lvl2pPr>
            <a:lvl3pPr marL="1200150" indent="-285750" algn="l" defTabSz="457200" rtl="0" eaLnBrk="1" latinLnBrk="0" hangingPunct="1">
              <a:spcBef>
                <a:spcPct val="20000"/>
              </a:spcBef>
              <a:buClr>
                <a:srgbClr val="EF3340"/>
              </a:buClr>
              <a:buFont typeface="Arial" panose="020B0604020202020204" pitchFamily="34" charset="0"/>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do we exist?</a:t>
            </a:r>
          </a:p>
          <a:p>
            <a:endParaRPr lang="en-US" dirty="0"/>
          </a:p>
          <a:p>
            <a:pPr marL="342900" indent="-342900">
              <a:buFont typeface="+mj-lt"/>
              <a:buAutoNum type="arabicPeriod"/>
            </a:pPr>
            <a:r>
              <a:rPr lang="en-US" dirty="0"/>
              <a:t>Accept that organizations exist to make people’s lives better.</a:t>
            </a:r>
          </a:p>
          <a:p>
            <a:pPr marL="342900" indent="-342900">
              <a:buFont typeface="+mj-lt"/>
              <a:buAutoNum type="arabicPeriod"/>
            </a:pPr>
            <a:r>
              <a:rPr lang="en-US" dirty="0"/>
              <a:t>Generate ownership of a purpose.</a:t>
            </a:r>
          </a:p>
          <a:p>
            <a:pPr marL="342900" indent="-342900">
              <a:buFont typeface="+mj-lt"/>
              <a:buAutoNum type="arabicPeriod"/>
            </a:pPr>
            <a:r>
              <a:rPr lang="en-US" dirty="0"/>
              <a:t>Consider purpose from different perspectives: consumer, employees, industry, communities, greater cause.</a:t>
            </a:r>
          </a:p>
        </p:txBody>
      </p:sp>
      <p:pic>
        <p:nvPicPr>
          <p:cNvPr id="7" name="Picture 6" descr="Business people in a meeting room pointing at a projection screen">
            <a:extLst>
              <a:ext uri="{FF2B5EF4-FFF2-40B4-BE49-F238E27FC236}">
                <a16:creationId xmlns:a16="http://schemas.microsoft.com/office/drawing/2014/main" id="{78BC9CD4-E284-434F-9A70-FCF0CB5FF727}"/>
              </a:ext>
            </a:extLst>
          </p:cNvPr>
          <p:cNvPicPr>
            <a:picLocks noChangeAspect="1"/>
          </p:cNvPicPr>
          <p:nvPr/>
        </p:nvPicPr>
        <p:blipFill rotWithShape="1">
          <a:blip r:embed="rId2"/>
          <a:srcRect l="2469" r="37968" b="-1"/>
          <a:stretch/>
        </p:blipFill>
        <p:spPr>
          <a:xfrm>
            <a:off x="4800600" y="1752600"/>
            <a:ext cx="4038600" cy="4525963"/>
          </a:xfrm>
          <a:prstGeom prst="rect">
            <a:avLst/>
          </a:prstGeom>
          <a:noFill/>
        </p:spPr>
      </p:pic>
    </p:spTree>
    <p:extLst>
      <p:ext uri="{BB962C8B-B14F-4D97-AF65-F5344CB8AC3E}">
        <p14:creationId xmlns:p14="http://schemas.microsoft.com/office/powerpoint/2010/main" val="190018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420FA-F19E-CB4E-A0E1-F57779A35A79}"/>
              </a:ext>
            </a:extLst>
          </p:cNvPr>
          <p:cNvSpPr>
            <a:spLocks noGrp="1"/>
          </p:cNvSpPr>
          <p:nvPr>
            <p:ph type="title"/>
          </p:nvPr>
        </p:nvSpPr>
        <p:spPr>
          <a:xfrm>
            <a:off x="341925" y="100269"/>
            <a:ext cx="7883768" cy="844611"/>
          </a:xfrm>
        </p:spPr>
        <p:txBody>
          <a:bodyPr anchor="ctr">
            <a:normAutofit/>
          </a:bodyPr>
          <a:lstStyle/>
          <a:p>
            <a:r>
              <a:rPr lang="en-US" dirty="0"/>
              <a:t>Organizational Values</a:t>
            </a:r>
          </a:p>
        </p:txBody>
      </p:sp>
      <p:sp>
        <p:nvSpPr>
          <p:cNvPr id="3" name="Content Placeholder 2">
            <a:extLst>
              <a:ext uri="{FF2B5EF4-FFF2-40B4-BE49-F238E27FC236}">
                <a16:creationId xmlns:a16="http://schemas.microsoft.com/office/drawing/2014/main" id="{00340BA2-C1D7-FF4E-B027-734A3487FD5F}"/>
              </a:ext>
            </a:extLst>
          </p:cNvPr>
          <p:cNvSpPr>
            <a:spLocks noGrp="1"/>
          </p:cNvSpPr>
          <p:nvPr>
            <p:ph sz="half" idx="1"/>
          </p:nvPr>
        </p:nvSpPr>
        <p:spPr>
          <a:xfrm>
            <a:off x="457200" y="1600200"/>
            <a:ext cx="4038600" cy="4525963"/>
          </a:xfrm>
        </p:spPr>
        <p:txBody>
          <a:bodyPr>
            <a:normAutofit/>
          </a:bodyPr>
          <a:lstStyle/>
          <a:p>
            <a:r>
              <a:rPr lang="en-US" dirty="0"/>
              <a:t>Organizational purpose: </a:t>
            </a:r>
          </a:p>
          <a:p>
            <a:pPr marL="569913" lvl="1"/>
            <a:r>
              <a:rPr lang="en-US" dirty="0"/>
              <a:t>Broad brush strokes that need to be distilled into day-to-day reality.</a:t>
            </a:r>
          </a:p>
          <a:p>
            <a:pPr marL="569913" lvl="1"/>
            <a:r>
              <a:rPr lang="en-US" dirty="0"/>
              <a:t>Given our purpose, how do we behave?</a:t>
            </a:r>
            <a:br>
              <a:rPr lang="en-US" dirty="0"/>
            </a:br>
            <a:endParaRPr lang="en-US" dirty="0"/>
          </a:p>
          <a:p>
            <a:r>
              <a:rPr lang="en-US" dirty="0"/>
              <a:t>Organizational values: </a:t>
            </a:r>
          </a:p>
          <a:p>
            <a:pPr marL="569913" lvl="1"/>
            <a:r>
              <a:rPr lang="en-US" dirty="0"/>
              <a:t>Narrower focus.</a:t>
            </a:r>
          </a:p>
          <a:p>
            <a:pPr marL="569913" lvl="1"/>
            <a:r>
              <a:rPr lang="en-US" dirty="0"/>
              <a:t>Capture the uniqueness of the organization.</a:t>
            </a:r>
            <a:br>
              <a:rPr lang="en-US" dirty="0"/>
            </a:br>
            <a:endParaRPr lang="en-US" dirty="0"/>
          </a:p>
          <a:p>
            <a:r>
              <a:rPr lang="en-US" dirty="0"/>
              <a:t>Approach values critically.</a:t>
            </a:r>
          </a:p>
          <a:p>
            <a:pPr marL="569913" lvl="1"/>
            <a:r>
              <a:rPr lang="en-US" dirty="0"/>
              <a:t>How should we behave?</a:t>
            </a:r>
          </a:p>
          <a:p>
            <a:pPr marL="569913" lvl="1"/>
            <a:r>
              <a:rPr lang="en-US" dirty="0"/>
              <a:t>How could this behavior have negative impacts?</a:t>
            </a:r>
          </a:p>
          <a:p>
            <a:endParaRPr lang="en-US" dirty="0"/>
          </a:p>
          <a:p>
            <a:endParaRPr lang="en-US" dirty="0"/>
          </a:p>
        </p:txBody>
      </p:sp>
      <p:sp>
        <p:nvSpPr>
          <p:cNvPr id="8" name="Content Placeholder 7">
            <a:extLst>
              <a:ext uri="{FF2B5EF4-FFF2-40B4-BE49-F238E27FC236}">
                <a16:creationId xmlns:a16="http://schemas.microsoft.com/office/drawing/2014/main" id="{A5D463B1-8812-4A6C-95DC-A32BBDC596A9}"/>
              </a:ext>
            </a:extLst>
          </p:cNvPr>
          <p:cNvSpPr>
            <a:spLocks noGrp="1"/>
          </p:cNvSpPr>
          <p:nvPr>
            <p:ph sz="half" idx="2"/>
          </p:nvPr>
        </p:nvSpPr>
        <p:spPr/>
        <p:txBody>
          <a:bodyPr/>
          <a:lstStyle/>
          <a:p>
            <a:endParaRPr lang="en-US" dirty="0"/>
          </a:p>
        </p:txBody>
      </p:sp>
      <p:sp>
        <p:nvSpPr>
          <p:cNvPr id="2" name="Slide Number Placeholder 1">
            <a:extLst>
              <a:ext uri="{FF2B5EF4-FFF2-40B4-BE49-F238E27FC236}">
                <a16:creationId xmlns:a16="http://schemas.microsoft.com/office/drawing/2014/main" id="{DC2A31A8-8E47-5A4D-A647-287AA6B4870D}"/>
              </a:ext>
            </a:extLst>
          </p:cNvPr>
          <p:cNvSpPr>
            <a:spLocks noGrp="1"/>
          </p:cNvSpPr>
          <p:nvPr>
            <p:ph type="sldNum" sz="quarter" idx="12"/>
          </p:nvPr>
        </p:nvSpPr>
        <p:spPr>
          <a:xfrm>
            <a:off x="6820584" y="6445470"/>
            <a:ext cx="2133600" cy="365125"/>
          </a:xfrm>
        </p:spPr>
        <p:txBody>
          <a:bodyPr anchor="ctr">
            <a:normAutofit/>
          </a:bodyPr>
          <a:lstStyle/>
          <a:p>
            <a:fld id="{A8160BDD-7155-D744-B749-9730458604AD}" type="slidenum">
              <a:rPr lang="en-US" smtClean="0"/>
              <a:pPr/>
              <a:t>11</a:t>
            </a:fld>
            <a:endParaRPr lang="en-US" dirty="0"/>
          </a:p>
        </p:txBody>
      </p:sp>
      <p:pic>
        <p:nvPicPr>
          <p:cNvPr id="10" name="Picture 9" descr="The Statue of Liberty in Manhattan">
            <a:extLst>
              <a:ext uri="{FF2B5EF4-FFF2-40B4-BE49-F238E27FC236}">
                <a16:creationId xmlns:a16="http://schemas.microsoft.com/office/drawing/2014/main" id="{C5E06B5A-B5D5-D240-8345-9ECC214C6229}"/>
              </a:ext>
            </a:extLst>
          </p:cNvPr>
          <p:cNvPicPr>
            <a:picLocks noChangeAspect="1"/>
          </p:cNvPicPr>
          <p:nvPr/>
        </p:nvPicPr>
        <p:blipFill rotWithShape="1">
          <a:blip r:embed="rId2"/>
          <a:srcRect l="8154" r="32283" b="-1"/>
          <a:stretch/>
        </p:blipFill>
        <p:spPr>
          <a:xfrm>
            <a:off x="4648200" y="1600200"/>
            <a:ext cx="4038600" cy="4525963"/>
          </a:xfrm>
          <a:prstGeom prst="rect">
            <a:avLst/>
          </a:prstGeom>
          <a:noFill/>
        </p:spPr>
      </p:pic>
    </p:spTree>
    <p:extLst>
      <p:ext uri="{BB962C8B-B14F-4D97-AF65-F5344CB8AC3E}">
        <p14:creationId xmlns:p14="http://schemas.microsoft.com/office/powerpoint/2010/main" val="2015826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F843A1C-6107-40F3-A0C4-1217B6F446D6}"/>
              </a:ext>
            </a:extLst>
          </p:cNvPr>
          <p:cNvSpPr>
            <a:spLocks noGrp="1"/>
          </p:cNvSpPr>
          <p:nvPr>
            <p:ph type="sldNum" sz="quarter" idx="12"/>
          </p:nvPr>
        </p:nvSpPr>
        <p:spPr/>
        <p:txBody>
          <a:bodyPr/>
          <a:lstStyle/>
          <a:p>
            <a:fld id="{A8160BDD-7155-D744-B749-9730458604AD}" type="slidenum">
              <a:rPr lang="en-US" smtClean="0"/>
              <a:pPr/>
              <a:t>12</a:t>
            </a:fld>
            <a:endParaRPr lang="en-US" dirty="0"/>
          </a:p>
        </p:txBody>
      </p:sp>
      <p:sp>
        <p:nvSpPr>
          <p:cNvPr id="2" name="Title 1">
            <a:extLst>
              <a:ext uri="{FF2B5EF4-FFF2-40B4-BE49-F238E27FC236}">
                <a16:creationId xmlns:a16="http://schemas.microsoft.com/office/drawing/2014/main" id="{2D7091A5-FB82-43A1-A3B1-988D9F7D96C3}"/>
              </a:ext>
            </a:extLst>
          </p:cNvPr>
          <p:cNvSpPr>
            <a:spLocks noGrp="1"/>
          </p:cNvSpPr>
          <p:nvPr>
            <p:ph type="title"/>
          </p:nvPr>
        </p:nvSpPr>
        <p:spPr/>
        <p:txBody>
          <a:bodyPr/>
          <a:lstStyle/>
          <a:p>
            <a:r>
              <a:rPr lang="en-US" dirty="0"/>
              <a:t>How Values Fit the Organization</a:t>
            </a:r>
          </a:p>
        </p:txBody>
      </p:sp>
      <p:sp>
        <p:nvSpPr>
          <p:cNvPr id="6" name="Content Placeholder 5">
            <a:extLst>
              <a:ext uri="{FF2B5EF4-FFF2-40B4-BE49-F238E27FC236}">
                <a16:creationId xmlns:a16="http://schemas.microsoft.com/office/drawing/2014/main" id="{9B2E31E3-CF36-4ADE-9E2F-11510B08F931}"/>
              </a:ext>
            </a:extLst>
          </p:cNvPr>
          <p:cNvSpPr>
            <a:spLocks noGrp="1"/>
          </p:cNvSpPr>
          <p:nvPr>
            <p:ph idx="1"/>
          </p:nvPr>
        </p:nvSpPr>
        <p:spPr/>
        <p:txBody>
          <a:bodyPr/>
          <a:lstStyle/>
          <a:p>
            <a:pPr marL="0" indent="0">
              <a:buNone/>
            </a:pPr>
            <a:r>
              <a:rPr lang="en-US" dirty="0"/>
              <a:t>Values need to fit an organization.</a:t>
            </a:r>
            <a:br>
              <a:rPr lang="en-US" dirty="0"/>
            </a:br>
            <a:endParaRPr lang="en-US" dirty="0"/>
          </a:p>
          <a:p>
            <a:r>
              <a:rPr lang="en-US" dirty="0"/>
              <a:t>They help the organization navigate toward its purpose without causing harm.</a:t>
            </a:r>
          </a:p>
          <a:p>
            <a:r>
              <a:rPr lang="en-US" dirty="0"/>
              <a:t>They ensure that the work done by an organization is aligned with values our societies embrace. </a:t>
            </a:r>
          </a:p>
          <a:p>
            <a:r>
              <a:rPr lang="en-US" dirty="0"/>
              <a:t>There is a growing trend in industries to make business-to-business interactions dependent on having shared ethical values. </a:t>
            </a:r>
          </a:p>
          <a:p>
            <a:pPr>
              <a:buFont typeface="Arial" panose="020B0604020202020204" pitchFamily="34" charset="0"/>
              <a:buChar char="•"/>
            </a:pPr>
            <a:r>
              <a:rPr lang="en-US" dirty="0"/>
              <a:t>Values are context-dependent (e.g., technology, product).</a:t>
            </a:r>
          </a:p>
          <a:p>
            <a:pPr>
              <a:buFont typeface="Arial" panose="020B0604020202020204" pitchFamily="34" charset="0"/>
              <a:buChar char="•"/>
            </a:pPr>
            <a:r>
              <a:rPr lang="en-US" dirty="0"/>
              <a:t>Organizations must understand their contexts before formulating organizational values.</a:t>
            </a:r>
          </a:p>
          <a:p>
            <a:endParaRPr lang="en-US" dirty="0"/>
          </a:p>
        </p:txBody>
      </p:sp>
    </p:spTree>
    <p:extLst>
      <p:ext uri="{BB962C8B-B14F-4D97-AF65-F5344CB8AC3E}">
        <p14:creationId xmlns:p14="http://schemas.microsoft.com/office/powerpoint/2010/main" val="291740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2A31A8-8E47-5A4D-A647-287AA6B4870D}"/>
              </a:ext>
            </a:extLst>
          </p:cNvPr>
          <p:cNvSpPr>
            <a:spLocks noGrp="1"/>
          </p:cNvSpPr>
          <p:nvPr>
            <p:ph type="sldNum" sz="quarter" idx="12"/>
          </p:nvPr>
        </p:nvSpPr>
        <p:spPr>
          <a:xfrm>
            <a:off x="6820584" y="6445470"/>
            <a:ext cx="2133600" cy="365125"/>
          </a:xfrm>
        </p:spPr>
        <p:txBody>
          <a:bodyPr anchor="ctr">
            <a:normAutofit/>
          </a:bodyPr>
          <a:lstStyle/>
          <a:p>
            <a:pPr>
              <a:spcAft>
                <a:spcPts val="600"/>
              </a:spcAft>
            </a:pPr>
            <a:fld id="{A8160BDD-7155-D744-B749-9730458604AD}" type="slidenum">
              <a:rPr lang="en-US" smtClean="0"/>
              <a:pPr>
                <a:spcAft>
                  <a:spcPts val="600"/>
                </a:spcAft>
              </a:pPr>
              <a:t>13</a:t>
            </a:fld>
            <a:endParaRPr lang="en-US" dirty="0"/>
          </a:p>
        </p:txBody>
      </p:sp>
      <p:sp>
        <p:nvSpPr>
          <p:cNvPr id="4" name="Title 3">
            <a:extLst>
              <a:ext uri="{FF2B5EF4-FFF2-40B4-BE49-F238E27FC236}">
                <a16:creationId xmlns:a16="http://schemas.microsoft.com/office/drawing/2014/main" id="{516420FA-F19E-CB4E-A0E1-F57779A35A79}"/>
              </a:ext>
            </a:extLst>
          </p:cNvPr>
          <p:cNvSpPr>
            <a:spLocks noGrp="1"/>
          </p:cNvSpPr>
          <p:nvPr>
            <p:ph type="title"/>
          </p:nvPr>
        </p:nvSpPr>
        <p:spPr>
          <a:xfrm>
            <a:off x="341925" y="100269"/>
            <a:ext cx="7883768" cy="844611"/>
          </a:xfrm>
        </p:spPr>
        <p:txBody>
          <a:bodyPr anchor="ctr">
            <a:normAutofit/>
          </a:bodyPr>
          <a:lstStyle/>
          <a:p>
            <a:r>
              <a:rPr lang="en-US" dirty="0"/>
              <a:t>Guidelines for Developing Organizational Values</a:t>
            </a:r>
          </a:p>
        </p:txBody>
      </p:sp>
      <p:grpSp>
        <p:nvGrpSpPr>
          <p:cNvPr id="17" name="Group 16">
            <a:extLst>
              <a:ext uri="{FF2B5EF4-FFF2-40B4-BE49-F238E27FC236}">
                <a16:creationId xmlns:a16="http://schemas.microsoft.com/office/drawing/2014/main" id="{B836B3AF-318D-46F0-BA11-D4F8E5E97B6F}"/>
              </a:ext>
            </a:extLst>
          </p:cNvPr>
          <p:cNvGrpSpPr/>
          <p:nvPr/>
        </p:nvGrpSpPr>
        <p:grpSpPr>
          <a:xfrm>
            <a:off x="1622296" y="1640014"/>
            <a:ext cx="5750550" cy="810000"/>
            <a:chOff x="1622296" y="1640014"/>
            <a:chExt cx="5750550" cy="810000"/>
          </a:xfrm>
        </p:grpSpPr>
        <p:sp>
          <p:nvSpPr>
            <p:cNvPr id="5" name="Rectangle 4" descr="Contract">
              <a:extLst>
                <a:ext uri="{FF2B5EF4-FFF2-40B4-BE49-F238E27FC236}">
                  <a16:creationId xmlns:a16="http://schemas.microsoft.com/office/drawing/2014/main" id="{411AE0A9-F2A4-4706-BFD3-534BA163B27F}"/>
                </a:ext>
              </a:extLst>
            </p:cNvPr>
            <p:cNvSpPr/>
            <p:nvPr/>
          </p:nvSpPr>
          <p:spPr>
            <a:xfrm>
              <a:off x="1622296" y="1640014"/>
              <a:ext cx="810000" cy="81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DC108DEE-92E9-4596-BD1B-7196A79B1F86}"/>
                </a:ext>
              </a:extLst>
            </p:cNvPr>
            <p:cNvSpPr/>
            <p:nvPr/>
          </p:nvSpPr>
          <p:spPr>
            <a:xfrm>
              <a:off x="2770496" y="1685014"/>
              <a:ext cx="460235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488950">
                <a:lnSpc>
                  <a:spcPct val="100000"/>
                </a:lnSpc>
                <a:spcBef>
                  <a:spcPct val="0"/>
                </a:spcBef>
                <a:spcAft>
                  <a:spcPct val="35000"/>
                </a:spcAft>
                <a:buNone/>
              </a:pPr>
              <a:r>
                <a:rPr lang="en-US" kern="1200" baseline="0" dirty="0"/>
                <a:t>Collect and analyze organizational values from existing authoritative sources.</a:t>
              </a:r>
              <a:endParaRPr lang="en-US" kern="1200" dirty="0"/>
            </a:p>
          </p:txBody>
        </p:sp>
      </p:grpSp>
      <p:grpSp>
        <p:nvGrpSpPr>
          <p:cNvPr id="16" name="Group 15">
            <a:extLst>
              <a:ext uri="{FF2B5EF4-FFF2-40B4-BE49-F238E27FC236}">
                <a16:creationId xmlns:a16="http://schemas.microsoft.com/office/drawing/2014/main" id="{C15E72AF-436A-4C14-96D8-3DC9D4C1004A}"/>
              </a:ext>
            </a:extLst>
          </p:cNvPr>
          <p:cNvGrpSpPr/>
          <p:nvPr/>
        </p:nvGrpSpPr>
        <p:grpSpPr>
          <a:xfrm>
            <a:off x="1622296" y="2912198"/>
            <a:ext cx="5750550" cy="810000"/>
            <a:chOff x="1622296" y="2889000"/>
            <a:chExt cx="5750550" cy="810000"/>
          </a:xfrm>
        </p:grpSpPr>
        <p:sp>
          <p:nvSpPr>
            <p:cNvPr id="8" name="Rectangle 7" descr="Handshake">
              <a:extLst>
                <a:ext uri="{FF2B5EF4-FFF2-40B4-BE49-F238E27FC236}">
                  <a16:creationId xmlns:a16="http://schemas.microsoft.com/office/drawing/2014/main" id="{F4E4C6B3-4F6E-40E4-93DF-C0C25DE4C4C7}"/>
                </a:ext>
              </a:extLst>
            </p:cNvPr>
            <p:cNvSpPr/>
            <p:nvPr/>
          </p:nvSpPr>
          <p:spPr>
            <a:xfrm>
              <a:off x="1622296" y="2889000"/>
              <a:ext cx="810000" cy="81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D0451802-8678-404F-85A2-FEDC35C5B053}"/>
                </a:ext>
              </a:extLst>
            </p:cNvPr>
            <p:cNvSpPr/>
            <p:nvPr/>
          </p:nvSpPr>
          <p:spPr>
            <a:xfrm>
              <a:off x="2770496" y="3048116"/>
              <a:ext cx="4602350" cy="491769"/>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488950">
                <a:lnSpc>
                  <a:spcPct val="100000"/>
                </a:lnSpc>
                <a:spcBef>
                  <a:spcPct val="0"/>
                </a:spcBef>
                <a:spcAft>
                  <a:spcPct val="35000"/>
                </a:spcAft>
                <a:buNone/>
              </a:pPr>
              <a:r>
                <a:rPr lang="en-US" kern="1200" baseline="0" dirty="0"/>
                <a:t>Draft organizational value statements.  </a:t>
              </a:r>
              <a:endParaRPr lang="en-US" kern="1200" dirty="0"/>
            </a:p>
          </p:txBody>
        </p:sp>
      </p:grpSp>
      <p:grpSp>
        <p:nvGrpSpPr>
          <p:cNvPr id="15" name="Group 14">
            <a:extLst>
              <a:ext uri="{FF2B5EF4-FFF2-40B4-BE49-F238E27FC236}">
                <a16:creationId xmlns:a16="http://schemas.microsoft.com/office/drawing/2014/main" id="{538881D7-A7D4-4B86-849E-D9B35D461991}"/>
              </a:ext>
            </a:extLst>
          </p:cNvPr>
          <p:cNvGrpSpPr/>
          <p:nvPr/>
        </p:nvGrpSpPr>
        <p:grpSpPr>
          <a:xfrm>
            <a:off x="1622296" y="4184382"/>
            <a:ext cx="5974562" cy="810000"/>
            <a:chOff x="1622296" y="4285282"/>
            <a:chExt cx="5974562" cy="810000"/>
          </a:xfrm>
        </p:grpSpPr>
        <p:sp>
          <p:nvSpPr>
            <p:cNvPr id="10" name="Rectangle 9" descr="Meeting">
              <a:extLst>
                <a:ext uri="{FF2B5EF4-FFF2-40B4-BE49-F238E27FC236}">
                  <a16:creationId xmlns:a16="http://schemas.microsoft.com/office/drawing/2014/main" id="{3B82FAB7-5CAF-4D94-BECD-573BC36675A2}"/>
                </a:ext>
              </a:extLst>
            </p:cNvPr>
            <p:cNvSpPr/>
            <p:nvPr/>
          </p:nvSpPr>
          <p:spPr>
            <a:xfrm>
              <a:off x="1622296" y="4285282"/>
              <a:ext cx="810000" cy="81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E9EFD813-8DFC-4985-B920-AD176CC48675}"/>
                </a:ext>
              </a:extLst>
            </p:cNvPr>
            <p:cNvSpPr/>
            <p:nvPr/>
          </p:nvSpPr>
          <p:spPr>
            <a:xfrm>
              <a:off x="2770496" y="4330282"/>
              <a:ext cx="4826362"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488950">
                <a:lnSpc>
                  <a:spcPct val="100000"/>
                </a:lnSpc>
                <a:spcBef>
                  <a:spcPct val="0"/>
                </a:spcBef>
                <a:spcAft>
                  <a:spcPct val="35000"/>
                </a:spcAft>
                <a:buNone/>
              </a:pPr>
              <a:r>
                <a:rPr lang="en-US" kern="1200" baseline="0" dirty="0"/>
                <a:t>Discuss proposed organizational values with internal and external stakeholders. </a:t>
              </a:r>
              <a:endParaRPr lang="en-US" kern="1200" dirty="0"/>
            </a:p>
          </p:txBody>
        </p:sp>
      </p:grpSp>
      <p:grpSp>
        <p:nvGrpSpPr>
          <p:cNvPr id="14" name="Group 13">
            <a:extLst>
              <a:ext uri="{FF2B5EF4-FFF2-40B4-BE49-F238E27FC236}">
                <a16:creationId xmlns:a16="http://schemas.microsoft.com/office/drawing/2014/main" id="{B2E82695-4F06-4A26-8398-4C25E7B7B158}"/>
              </a:ext>
            </a:extLst>
          </p:cNvPr>
          <p:cNvGrpSpPr/>
          <p:nvPr/>
        </p:nvGrpSpPr>
        <p:grpSpPr>
          <a:xfrm>
            <a:off x="1622296" y="5456565"/>
            <a:ext cx="5750549" cy="810000"/>
            <a:chOff x="1622296" y="5456565"/>
            <a:chExt cx="5750549" cy="810000"/>
          </a:xfrm>
        </p:grpSpPr>
        <p:sp>
          <p:nvSpPr>
            <p:cNvPr id="12" name="Rectangle 11" descr="Scales of Justice">
              <a:extLst>
                <a:ext uri="{FF2B5EF4-FFF2-40B4-BE49-F238E27FC236}">
                  <a16:creationId xmlns:a16="http://schemas.microsoft.com/office/drawing/2014/main" id="{D8DF01A3-7E32-452B-A6DC-4A9725473161}"/>
                </a:ext>
              </a:extLst>
            </p:cNvPr>
            <p:cNvSpPr/>
            <p:nvPr/>
          </p:nvSpPr>
          <p:spPr>
            <a:xfrm>
              <a:off x="1622296" y="5456565"/>
              <a:ext cx="810000" cy="81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48297876-A877-4565-9500-1303414B54ED}"/>
                </a:ext>
              </a:extLst>
            </p:cNvPr>
            <p:cNvSpPr/>
            <p:nvPr/>
          </p:nvSpPr>
          <p:spPr>
            <a:xfrm>
              <a:off x="2770496" y="5501565"/>
              <a:ext cx="4602349"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488950">
                <a:lnSpc>
                  <a:spcPct val="100000"/>
                </a:lnSpc>
                <a:spcBef>
                  <a:spcPct val="0"/>
                </a:spcBef>
                <a:spcAft>
                  <a:spcPct val="35000"/>
                </a:spcAft>
                <a:buNone/>
              </a:pPr>
              <a:r>
                <a:rPr lang="en-US" kern="1200" baseline="0" dirty="0"/>
                <a:t>Publish organizational values and raise awareness. </a:t>
              </a:r>
              <a:endParaRPr lang="en-US" kern="1200" dirty="0"/>
            </a:p>
          </p:txBody>
        </p:sp>
      </p:grpSp>
    </p:spTree>
    <p:extLst>
      <p:ext uri="{BB962C8B-B14F-4D97-AF65-F5344CB8AC3E}">
        <p14:creationId xmlns:p14="http://schemas.microsoft.com/office/powerpoint/2010/main" val="694070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30CDFA-A97E-4CC7-B5F4-1BA1DF06119D}"/>
              </a:ext>
            </a:extLst>
          </p:cNvPr>
          <p:cNvSpPr>
            <a:spLocks noGrp="1"/>
          </p:cNvSpPr>
          <p:nvPr>
            <p:ph type="sldNum" sz="quarter" idx="12"/>
          </p:nvPr>
        </p:nvSpPr>
        <p:spPr/>
        <p:txBody>
          <a:bodyPr/>
          <a:lstStyle/>
          <a:p>
            <a:fld id="{A8160BDD-7155-D744-B749-9730458604AD}" type="slidenum">
              <a:rPr lang="en-US" smtClean="0"/>
              <a:t>14</a:t>
            </a:fld>
            <a:endParaRPr lang="en-US" dirty="0"/>
          </a:p>
        </p:txBody>
      </p:sp>
      <p:sp>
        <p:nvSpPr>
          <p:cNvPr id="6" name="Title 5">
            <a:extLst>
              <a:ext uri="{FF2B5EF4-FFF2-40B4-BE49-F238E27FC236}">
                <a16:creationId xmlns:a16="http://schemas.microsoft.com/office/drawing/2014/main" id="{68C987EC-8A3C-41BD-8E54-C9D0EE33FF3E}"/>
              </a:ext>
            </a:extLst>
          </p:cNvPr>
          <p:cNvSpPr>
            <a:spLocks noGrp="1"/>
          </p:cNvSpPr>
          <p:nvPr>
            <p:ph type="title"/>
          </p:nvPr>
        </p:nvSpPr>
        <p:spPr/>
        <p:txBody>
          <a:bodyPr/>
          <a:lstStyle/>
          <a:p>
            <a:r>
              <a:rPr lang="en-US" dirty="0"/>
              <a:t>Making Values Count (Slide 1 of 2)</a:t>
            </a:r>
          </a:p>
        </p:txBody>
      </p:sp>
      <p:sp>
        <p:nvSpPr>
          <p:cNvPr id="8" name="Text Placeholder 7">
            <a:extLst>
              <a:ext uri="{FF2B5EF4-FFF2-40B4-BE49-F238E27FC236}">
                <a16:creationId xmlns:a16="http://schemas.microsoft.com/office/drawing/2014/main" id="{09804931-A714-4D47-88B5-F9BB13F9E52B}"/>
              </a:ext>
            </a:extLst>
          </p:cNvPr>
          <p:cNvSpPr>
            <a:spLocks noGrp="1"/>
          </p:cNvSpPr>
          <p:nvPr>
            <p:ph type="body" sz="quarter" idx="13"/>
          </p:nvPr>
        </p:nvSpPr>
        <p:spPr/>
        <p:txBody>
          <a:bodyPr/>
          <a:lstStyle/>
          <a:p>
            <a:r>
              <a:rPr lang="en-US" b="1" dirty="0"/>
              <a:t>VCIO model</a:t>
            </a:r>
            <a:r>
              <a:rPr lang="en-US" dirty="0"/>
              <a:t>: (values, criteria, indicators, observable behaviors) A way for organizations to ensure their values translate into observable actions.</a:t>
            </a:r>
          </a:p>
        </p:txBody>
      </p:sp>
      <p:sp>
        <p:nvSpPr>
          <p:cNvPr id="7" name="Content Placeholder 6">
            <a:extLst>
              <a:ext uri="{FF2B5EF4-FFF2-40B4-BE49-F238E27FC236}">
                <a16:creationId xmlns:a16="http://schemas.microsoft.com/office/drawing/2014/main" id="{B6DCCBEC-C6B7-4E46-898D-F3D34059110A}"/>
              </a:ext>
            </a:extLst>
          </p:cNvPr>
          <p:cNvSpPr>
            <a:spLocks noGrp="1"/>
          </p:cNvSpPr>
          <p:nvPr>
            <p:ph idx="1"/>
          </p:nvPr>
        </p:nvSpPr>
        <p:spPr/>
        <p:txBody>
          <a:bodyPr/>
          <a:lstStyle/>
          <a:p>
            <a:r>
              <a:rPr lang="en-US" dirty="0"/>
              <a:t>Move from purpose and values to measurable action.</a:t>
            </a:r>
          </a:p>
          <a:p>
            <a:r>
              <a:rPr lang="en-US" dirty="0"/>
              <a:t>Process:</a:t>
            </a:r>
          </a:p>
          <a:p>
            <a:pPr lvl="1" indent="-342900">
              <a:buFont typeface="+mj-lt"/>
              <a:buAutoNum type="arabicPeriod"/>
            </a:pPr>
            <a:r>
              <a:rPr lang="en-US" sz="1600" dirty="0"/>
              <a:t>Determine organizational </a:t>
            </a:r>
            <a:r>
              <a:rPr lang="en-US" sz="1600" b="1" dirty="0"/>
              <a:t>values</a:t>
            </a:r>
            <a:r>
              <a:rPr lang="en-US" sz="1600" dirty="0"/>
              <a:t>.</a:t>
            </a:r>
            <a:endParaRPr lang="en-US" sz="1600" b="1" dirty="0"/>
          </a:p>
          <a:p>
            <a:pPr lvl="1" indent="-342900">
              <a:buFont typeface="+mj-lt"/>
              <a:buAutoNum type="arabicPeriod"/>
            </a:pPr>
            <a:r>
              <a:rPr lang="en-US" sz="1600" dirty="0"/>
              <a:t>Translate each value into </a:t>
            </a:r>
            <a:r>
              <a:rPr lang="en-US" sz="1600" b="1" dirty="0"/>
              <a:t>criteria</a:t>
            </a:r>
            <a:r>
              <a:rPr lang="en-US" sz="1600" dirty="0"/>
              <a:t>.</a:t>
            </a:r>
            <a:endParaRPr lang="en-US" sz="1600" b="1" dirty="0"/>
          </a:p>
          <a:p>
            <a:pPr lvl="1" indent="-342900">
              <a:buFont typeface="+mj-lt"/>
              <a:buAutoNum type="arabicPeriod"/>
            </a:pPr>
            <a:r>
              <a:rPr lang="en-US" sz="1600" dirty="0"/>
              <a:t>Link criteria to </a:t>
            </a:r>
            <a:r>
              <a:rPr lang="en-US" sz="1600" b="1" dirty="0"/>
              <a:t>indicators</a:t>
            </a:r>
            <a:r>
              <a:rPr lang="en-US" sz="1600" dirty="0"/>
              <a:t>.</a:t>
            </a:r>
            <a:endParaRPr lang="en-US" sz="1600" b="1" dirty="0"/>
          </a:p>
          <a:p>
            <a:pPr lvl="1" indent="-342900">
              <a:buFont typeface="+mj-lt"/>
              <a:buAutoNum type="arabicPeriod"/>
            </a:pPr>
            <a:r>
              <a:rPr lang="en-US" sz="1600" dirty="0"/>
              <a:t>Link indicators to </a:t>
            </a:r>
            <a:r>
              <a:rPr lang="en-US" sz="1600" b="1" dirty="0"/>
              <a:t>observable behaviors</a:t>
            </a:r>
            <a:r>
              <a:rPr lang="en-US" sz="1600" dirty="0"/>
              <a:t>.</a:t>
            </a:r>
            <a:endParaRPr lang="en-US" dirty="0"/>
          </a:p>
          <a:p>
            <a:endParaRPr lang="en-US" dirty="0"/>
          </a:p>
        </p:txBody>
      </p:sp>
    </p:spTree>
    <p:extLst>
      <p:ext uri="{BB962C8B-B14F-4D97-AF65-F5344CB8AC3E}">
        <p14:creationId xmlns:p14="http://schemas.microsoft.com/office/powerpoint/2010/main" val="558441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85158C-952B-464B-8499-D87B7F571773}"/>
              </a:ext>
            </a:extLst>
          </p:cNvPr>
          <p:cNvSpPr>
            <a:spLocks noGrp="1"/>
          </p:cNvSpPr>
          <p:nvPr>
            <p:ph type="title"/>
          </p:nvPr>
        </p:nvSpPr>
        <p:spPr/>
        <p:txBody>
          <a:bodyPr/>
          <a:lstStyle/>
          <a:p>
            <a:r>
              <a:rPr lang="en-US" dirty="0"/>
              <a:t>Making Values Count (Slide 2 of 2)</a:t>
            </a:r>
          </a:p>
        </p:txBody>
      </p:sp>
      <p:sp>
        <p:nvSpPr>
          <p:cNvPr id="2" name="Slide Number Placeholder 1">
            <a:extLst>
              <a:ext uri="{FF2B5EF4-FFF2-40B4-BE49-F238E27FC236}">
                <a16:creationId xmlns:a16="http://schemas.microsoft.com/office/drawing/2014/main" id="{C0F84181-1767-4B62-97AC-5036DAAFEB5B}"/>
              </a:ext>
            </a:extLst>
          </p:cNvPr>
          <p:cNvSpPr>
            <a:spLocks noGrp="1"/>
          </p:cNvSpPr>
          <p:nvPr>
            <p:ph type="sldNum" sz="quarter" idx="12"/>
          </p:nvPr>
        </p:nvSpPr>
        <p:spPr/>
        <p:txBody>
          <a:bodyPr/>
          <a:lstStyle/>
          <a:p>
            <a:fld id="{A8160BDD-7155-D744-B749-9730458604AD}" type="slidenum">
              <a:rPr lang="en-US" smtClean="0"/>
              <a:pPr/>
              <a:t>15</a:t>
            </a:fld>
            <a:endParaRPr lang="en-US" dirty="0"/>
          </a:p>
        </p:txBody>
      </p:sp>
      <p:grpSp>
        <p:nvGrpSpPr>
          <p:cNvPr id="7" name="Group 6">
            <a:extLst>
              <a:ext uri="{FF2B5EF4-FFF2-40B4-BE49-F238E27FC236}">
                <a16:creationId xmlns:a16="http://schemas.microsoft.com/office/drawing/2014/main" id="{E3E7391C-9C92-4A83-B59D-2D3571BA24CB}"/>
              </a:ext>
            </a:extLst>
          </p:cNvPr>
          <p:cNvGrpSpPr/>
          <p:nvPr/>
        </p:nvGrpSpPr>
        <p:grpSpPr>
          <a:xfrm>
            <a:off x="1298506" y="1394212"/>
            <a:ext cx="6588878" cy="4198295"/>
            <a:chOff x="1298506" y="1394212"/>
            <a:chExt cx="6588878" cy="4198295"/>
          </a:xfrm>
        </p:grpSpPr>
        <p:sp>
          <p:nvSpPr>
            <p:cNvPr id="8" name="Rounded Rectangle 143">
              <a:extLst>
                <a:ext uri="{FF2B5EF4-FFF2-40B4-BE49-F238E27FC236}">
                  <a16:creationId xmlns:a16="http://schemas.microsoft.com/office/drawing/2014/main" id="{BE5CCF3B-6D32-4405-B21F-72CD692D70FF}"/>
                </a:ext>
              </a:extLst>
            </p:cNvPr>
            <p:cNvSpPr/>
            <p:nvPr/>
          </p:nvSpPr>
          <p:spPr>
            <a:xfrm>
              <a:off x="1298506" y="2619171"/>
              <a:ext cx="1896428" cy="4865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a:ea typeface="+mn-ea"/>
                  <a:cs typeface="Calibri"/>
                </a:rPr>
                <a:t>Criterion</a:t>
              </a:r>
            </a:p>
          </p:txBody>
        </p:sp>
        <p:sp>
          <p:nvSpPr>
            <p:cNvPr id="9" name="Rounded Rectangle 142">
              <a:extLst>
                <a:ext uri="{FF2B5EF4-FFF2-40B4-BE49-F238E27FC236}">
                  <a16:creationId xmlns:a16="http://schemas.microsoft.com/office/drawing/2014/main" id="{7F490B6A-8DF3-4682-9363-86F29B306AFB}"/>
                </a:ext>
              </a:extLst>
            </p:cNvPr>
            <p:cNvSpPr/>
            <p:nvPr/>
          </p:nvSpPr>
          <p:spPr>
            <a:xfrm>
              <a:off x="1298506" y="1394212"/>
              <a:ext cx="6546986" cy="4865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000000"/>
                  </a:solidFill>
                  <a:effectLst/>
                  <a:uLnTx/>
                  <a:uFillTx/>
                  <a:latin typeface="Calibri"/>
                  <a:ea typeface="+mn-ea"/>
                  <a:cs typeface="Calibri"/>
                </a:rPr>
                <a:t>Values</a:t>
              </a:r>
            </a:p>
          </p:txBody>
        </p:sp>
        <p:sp>
          <p:nvSpPr>
            <p:cNvPr id="10" name="Rounded Rectangle 143">
              <a:extLst>
                <a:ext uri="{FF2B5EF4-FFF2-40B4-BE49-F238E27FC236}">
                  <a16:creationId xmlns:a16="http://schemas.microsoft.com/office/drawing/2014/main" id="{B79907C4-1514-4516-B050-F6C8DFD0C36E}"/>
                </a:ext>
              </a:extLst>
            </p:cNvPr>
            <p:cNvSpPr/>
            <p:nvPr/>
          </p:nvSpPr>
          <p:spPr>
            <a:xfrm>
              <a:off x="3623786" y="2619171"/>
              <a:ext cx="1896428" cy="4865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a:ea typeface="+mn-ea"/>
                  <a:cs typeface="Calibri"/>
                </a:rPr>
                <a:t>Criterion</a:t>
              </a:r>
            </a:p>
          </p:txBody>
        </p:sp>
        <p:sp>
          <p:nvSpPr>
            <p:cNvPr id="11" name="Rounded Rectangle 143">
              <a:extLst>
                <a:ext uri="{FF2B5EF4-FFF2-40B4-BE49-F238E27FC236}">
                  <a16:creationId xmlns:a16="http://schemas.microsoft.com/office/drawing/2014/main" id="{D42C35D1-5C23-4BB0-BF80-98196BBCCEEA}"/>
                </a:ext>
              </a:extLst>
            </p:cNvPr>
            <p:cNvSpPr/>
            <p:nvPr/>
          </p:nvSpPr>
          <p:spPr>
            <a:xfrm>
              <a:off x="5990956" y="2619171"/>
              <a:ext cx="1896428" cy="4865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a:ea typeface="+mn-ea"/>
                  <a:cs typeface="Calibri"/>
                </a:rPr>
                <a:t>Criterion</a:t>
              </a:r>
            </a:p>
          </p:txBody>
        </p:sp>
        <p:sp>
          <p:nvSpPr>
            <p:cNvPr id="12" name="Rounded Rectangle 143">
              <a:extLst>
                <a:ext uri="{FF2B5EF4-FFF2-40B4-BE49-F238E27FC236}">
                  <a16:creationId xmlns:a16="http://schemas.microsoft.com/office/drawing/2014/main" id="{8A3F4C4A-7BC3-49E1-9C01-14E3B2A74ACF}"/>
                </a:ext>
              </a:extLst>
            </p:cNvPr>
            <p:cNvSpPr/>
            <p:nvPr/>
          </p:nvSpPr>
          <p:spPr>
            <a:xfrm>
              <a:off x="1342739" y="5105969"/>
              <a:ext cx="884697" cy="4865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a:ea typeface="+mn-ea"/>
                  <a:cs typeface="Calibri"/>
                </a:rPr>
                <a:t>Observable</a:t>
              </a:r>
            </a:p>
          </p:txBody>
        </p:sp>
        <p:sp>
          <p:nvSpPr>
            <p:cNvPr id="13" name="Rounded Rectangle 142">
              <a:extLst>
                <a:ext uri="{FF2B5EF4-FFF2-40B4-BE49-F238E27FC236}">
                  <a16:creationId xmlns:a16="http://schemas.microsoft.com/office/drawing/2014/main" id="{77BAA004-BD4C-4F45-B857-E258A0DC3FA9}"/>
                </a:ext>
              </a:extLst>
            </p:cNvPr>
            <p:cNvSpPr/>
            <p:nvPr/>
          </p:nvSpPr>
          <p:spPr>
            <a:xfrm>
              <a:off x="2266002" y="3869811"/>
              <a:ext cx="884697" cy="4865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Indicator</a:t>
              </a:r>
            </a:p>
          </p:txBody>
        </p:sp>
        <p:sp>
          <p:nvSpPr>
            <p:cNvPr id="14" name="Rounded Rectangle 142">
              <a:extLst>
                <a:ext uri="{FF2B5EF4-FFF2-40B4-BE49-F238E27FC236}">
                  <a16:creationId xmlns:a16="http://schemas.microsoft.com/office/drawing/2014/main" id="{219E6639-D3CC-4C47-8CEF-1FCB8A66C929}"/>
                </a:ext>
              </a:extLst>
            </p:cNvPr>
            <p:cNvSpPr/>
            <p:nvPr/>
          </p:nvSpPr>
          <p:spPr>
            <a:xfrm>
              <a:off x="1342741" y="3869812"/>
              <a:ext cx="884697" cy="4865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Indicator</a:t>
              </a:r>
            </a:p>
          </p:txBody>
        </p:sp>
        <p:sp>
          <p:nvSpPr>
            <p:cNvPr id="15" name="Rounded Rectangle 142">
              <a:extLst>
                <a:ext uri="{FF2B5EF4-FFF2-40B4-BE49-F238E27FC236}">
                  <a16:creationId xmlns:a16="http://schemas.microsoft.com/office/drawing/2014/main" id="{41932020-7D2F-4714-8118-C8930A93DB32}"/>
                </a:ext>
              </a:extLst>
            </p:cNvPr>
            <p:cNvSpPr/>
            <p:nvPr/>
          </p:nvSpPr>
          <p:spPr>
            <a:xfrm>
              <a:off x="6979624" y="3903873"/>
              <a:ext cx="884697" cy="4865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Indicator</a:t>
              </a:r>
            </a:p>
          </p:txBody>
        </p:sp>
        <p:sp>
          <p:nvSpPr>
            <p:cNvPr id="16" name="Rounded Rectangle 142">
              <a:extLst>
                <a:ext uri="{FF2B5EF4-FFF2-40B4-BE49-F238E27FC236}">
                  <a16:creationId xmlns:a16="http://schemas.microsoft.com/office/drawing/2014/main" id="{A5CA1FAE-4EE2-4392-8554-EF503FFE97CC}"/>
                </a:ext>
              </a:extLst>
            </p:cNvPr>
            <p:cNvSpPr/>
            <p:nvPr/>
          </p:nvSpPr>
          <p:spPr>
            <a:xfrm>
              <a:off x="6056363" y="3903874"/>
              <a:ext cx="884697" cy="4865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Indicator</a:t>
              </a:r>
            </a:p>
          </p:txBody>
        </p:sp>
        <p:sp>
          <p:nvSpPr>
            <p:cNvPr id="17" name="Rounded Rectangle 142">
              <a:extLst>
                <a:ext uri="{FF2B5EF4-FFF2-40B4-BE49-F238E27FC236}">
                  <a16:creationId xmlns:a16="http://schemas.microsoft.com/office/drawing/2014/main" id="{39906BD6-69AC-47DC-9471-B213E072A48F}"/>
                </a:ext>
              </a:extLst>
            </p:cNvPr>
            <p:cNvSpPr/>
            <p:nvPr/>
          </p:nvSpPr>
          <p:spPr>
            <a:xfrm>
              <a:off x="4591446" y="3903873"/>
              <a:ext cx="884697" cy="4865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Indicator</a:t>
              </a:r>
            </a:p>
          </p:txBody>
        </p:sp>
        <p:sp>
          <p:nvSpPr>
            <p:cNvPr id="18" name="Rounded Rectangle 142">
              <a:extLst>
                <a:ext uri="{FF2B5EF4-FFF2-40B4-BE49-F238E27FC236}">
                  <a16:creationId xmlns:a16="http://schemas.microsoft.com/office/drawing/2014/main" id="{3D8299CA-F4F5-4DAD-BF07-2BB4C6856EB0}"/>
                </a:ext>
              </a:extLst>
            </p:cNvPr>
            <p:cNvSpPr/>
            <p:nvPr/>
          </p:nvSpPr>
          <p:spPr>
            <a:xfrm>
              <a:off x="3668185" y="3903874"/>
              <a:ext cx="884697" cy="4865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Indicator</a:t>
              </a:r>
            </a:p>
          </p:txBody>
        </p:sp>
        <p:grpSp>
          <p:nvGrpSpPr>
            <p:cNvPr id="19" name="Group 18">
              <a:extLst>
                <a:ext uri="{FF2B5EF4-FFF2-40B4-BE49-F238E27FC236}">
                  <a16:creationId xmlns:a16="http://schemas.microsoft.com/office/drawing/2014/main" id="{4144D7C9-8C12-4F2B-9303-039B9473C6CD}"/>
                </a:ext>
              </a:extLst>
            </p:cNvPr>
            <p:cNvGrpSpPr>
              <a:grpSpLocks noChangeAspect="1"/>
            </p:cNvGrpSpPr>
            <p:nvPr/>
          </p:nvGrpSpPr>
          <p:grpSpPr>
            <a:xfrm>
              <a:off x="2574494" y="3221142"/>
              <a:ext cx="258318" cy="527033"/>
              <a:chOff x="4302917" y="1964468"/>
              <a:chExt cx="538164" cy="1097986"/>
            </a:xfrm>
            <a:solidFill>
              <a:schemeClr val="accent1">
                <a:lumMod val="40000"/>
                <a:lumOff val="60000"/>
              </a:schemeClr>
            </a:solidFill>
          </p:grpSpPr>
          <p:sp>
            <p:nvSpPr>
              <p:cNvPr id="61" name="AutoShape 308">
                <a:extLst>
                  <a:ext uri="{FF2B5EF4-FFF2-40B4-BE49-F238E27FC236}">
                    <a16:creationId xmlns:a16="http://schemas.microsoft.com/office/drawing/2014/main" id="{BC1D1CD0-9C2B-4E5E-90F0-715CCE5A5A9B}"/>
                  </a:ext>
                </a:extLst>
              </p:cNvPr>
              <p:cNvSpPr>
                <a:spLocks noChangeArrowheads="1"/>
              </p:cNvSpPr>
              <p:nvPr/>
            </p:nvSpPr>
            <p:spPr bwMode="auto">
              <a:xfrm rot="16200000">
                <a:off x="4190999" y="2076386"/>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AutoShape 308">
                <a:extLst>
                  <a:ext uri="{FF2B5EF4-FFF2-40B4-BE49-F238E27FC236}">
                    <a16:creationId xmlns:a16="http://schemas.microsoft.com/office/drawing/2014/main" id="{FBF16E1F-B504-4E57-8313-E508E6F1AE5D}"/>
                  </a:ext>
                </a:extLst>
              </p:cNvPr>
              <p:cNvSpPr>
                <a:spLocks noChangeArrowheads="1"/>
              </p:cNvSpPr>
              <p:nvPr/>
            </p:nvSpPr>
            <p:spPr bwMode="auto">
              <a:xfrm rot="5400000" flipV="1">
                <a:off x="4191000" y="2412372"/>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0" name="Rounded Rectangle 143">
              <a:extLst>
                <a:ext uri="{FF2B5EF4-FFF2-40B4-BE49-F238E27FC236}">
                  <a16:creationId xmlns:a16="http://schemas.microsoft.com/office/drawing/2014/main" id="{CD40C2E0-5C2F-4C17-A7DE-30D188506B0B}"/>
                </a:ext>
              </a:extLst>
            </p:cNvPr>
            <p:cNvSpPr/>
            <p:nvPr/>
          </p:nvSpPr>
          <p:spPr>
            <a:xfrm>
              <a:off x="2266002" y="5105969"/>
              <a:ext cx="884697" cy="4865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a:ea typeface="+mn-ea"/>
                  <a:cs typeface="Calibri"/>
                </a:rPr>
                <a:t>Observable</a:t>
              </a:r>
            </a:p>
          </p:txBody>
        </p:sp>
        <p:sp>
          <p:nvSpPr>
            <p:cNvPr id="21" name="Rounded Rectangle 143">
              <a:extLst>
                <a:ext uri="{FF2B5EF4-FFF2-40B4-BE49-F238E27FC236}">
                  <a16:creationId xmlns:a16="http://schemas.microsoft.com/office/drawing/2014/main" id="{4FD03C0E-37FC-4E67-8154-BFCEE0ACA7AB}"/>
                </a:ext>
              </a:extLst>
            </p:cNvPr>
            <p:cNvSpPr/>
            <p:nvPr/>
          </p:nvSpPr>
          <p:spPr>
            <a:xfrm>
              <a:off x="6056361" y="5105969"/>
              <a:ext cx="884697" cy="4865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a:ea typeface="+mn-ea"/>
                  <a:cs typeface="Calibri"/>
                </a:rPr>
                <a:t>Observable</a:t>
              </a:r>
            </a:p>
          </p:txBody>
        </p:sp>
        <p:sp>
          <p:nvSpPr>
            <p:cNvPr id="22" name="Rounded Rectangle 143">
              <a:extLst>
                <a:ext uri="{FF2B5EF4-FFF2-40B4-BE49-F238E27FC236}">
                  <a16:creationId xmlns:a16="http://schemas.microsoft.com/office/drawing/2014/main" id="{0793666A-8D17-4FEF-A530-B2D0A49D78C1}"/>
                </a:ext>
              </a:extLst>
            </p:cNvPr>
            <p:cNvSpPr/>
            <p:nvPr/>
          </p:nvSpPr>
          <p:spPr>
            <a:xfrm>
              <a:off x="6979624" y="5105969"/>
              <a:ext cx="884697" cy="4865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a:ea typeface="+mn-ea"/>
                  <a:cs typeface="Calibri"/>
                </a:rPr>
                <a:t>Observable</a:t>
              </a:r>
            </a:p>
          </p:txBody>
        </p:sp>
        <p:sp>
          <p:nvSpPr>
            <p:cNvPr id="23" name="Rounded Rectangle 143">
              <a:extLst>
                <a:ext uri="{FF2B5EF4-FFF2-40B4-BE49-F238E27FC236}">
                  <a16:creationId xmlns:a16="http://schemas.microsoft.com/office/drawing/2014/main" id="{EBE1598E-2CCE-446C-A26C-475C76BE7C10}"/>
                </a:ext>
              </a:extLst>
            </p:cNvPr>
            <p:cNvSpPr/>
            <p:nvPr/>
          </p:nvSpPr>
          <p:spPr>
            <a:xfrm>
              <a:off x="3668183" y="5105969"/>
              <a:ext cx="884697" cy="4865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a:ea typeface="+mn-ea"/>
                  <a:cs typeface="Calibri"/>
                </a:rPr>
                <a:t>Observable</a:t>
              </a:r>
            </a:p>
          </p:txBody>
        </p:sp>
        <p:sp>
          <p:nvSpPr>
            <p:cNvPr id="24" name="Rounded Rectangle 143">
              <a:extLst>
                <a:ext uri="{FF2B5EF4-FFF2-40B4-BE49-F238E27FC236}">
                  <a16:creationId xmlns:a16="http://schemas.microsoft.com/office/drawing/2014/main" id="{9FA43ABF-DCF8-430E-87AF-0E1D17B7D78E}"/>
                </a:ext>
              </a:extLst>
            </p:cNvPr>
            <p:cNvSpPr/>
            <p:nvPr/>
          </p:nvSpPr>
          <p:spPr>
            <a:xfrm>
              <a:off x="4591446" y="5105969"/>
              <a:ext cx="884697" cy="4865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a:ea typeface="+mn-ea"/>
                  <a:cs typeface="Calibri"/>
                </a:rPr>
                <a:t>Observable</a:t>
              </a:r>
            </a:p>
          </p:txBody>
        </p:sp>
        <p:grpSp>
          <p:nvGrpSpPr>
            <p:cNvPr id="25" name="Group 24">
              <a:extLst>
                <a:ext uri="{FF2B5EF4-FFF2-40B4-BE49-F238E27FC236}">
                  <a16:creationId xmlns:a16="http://schemas.microsoft.com/office/drawing/2014/main" id="{DA1BBA60-871C-4E14-B524-702AB6D8368E}"/>
                </a:ext>
              </a:extLst>
            </p:cNvPr>
            <p:cNvGrpSpPr>
              <a:grpSpLocks noChangeAspect="1"/>
            </p:cNvGrpSpPr>
            <p:nvPr/>
          </p:nvGrpSpPr>
          <p:grpSpPr>
            <a:xfrm>
              <a:off x="1655927" y="4459975"/>
              <a:ext cx="258319" cy="527033"/>
              <a:chOff x="4302917" y="1964468"/>
              <a:chExt cx="538164" cy="1097986"/>
            </a:xfrm>
          </p:grpSpPr>
          <p:sp>
            <p:nvSpPr>
              <p:cNvPr id="59" name="AutoShape 308">
                <a:extLst>
                  <a:ext uri="{FF2B5EF4-FFF2-40B4-BE49-F238E27FC236}">
                    <a16:creationId xmlns:a16="http://schemas.microsoft.com/office/drawing/2014/main" id="{CA59926A-AE3D-4666-86E9-FE9938FEF6F1}"/>
                  </a:ext>
                </a:extLst>
              </p:cNvPr>
              <p:cNvSpPr>
                <a:spLocks noChangeArrowheads="1"/>
              </p:cNvSpPr>
              <p:nvPr/>
            </p:nvSpPr>
            <p:spPr bwMode="auto">
              <a:xfrm rot="16200000">
                <a:off x="4190999" y="2076386"/>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 name="AutoShape 308">
                <a:extLst>
                  <a:ext uri="{FF2B5EF4-FFF2-40B4-BE49-F238E27FC236}">
                    <a16:creationId xmlns:a16="http://schemas.microsoft.com/office/drawing/2014/main" id="{8047DD21-6998-470D-8C7E-4621043DB17E}"/>
                  </a:ext>
                </a:extLst>
              </p:cNvPr>
              <p:cNvSpPr>
                <a:spLocks noChangeArrowheads="1"/>
              </p:cNvSpPr>
              <p:nvPr/>
            </p:nvSpPr>
            <p:spPr bwMode="auto">
              <a:xfrm rot="5400000" flipV="1">
                <a:off x="4191000" y="2412372"/>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6" name="Group 25">
              <a:extLst>
                <a:ext uri="{FF2B5EF4-FFF2-40B4-BE49-F238E27FC236}">
                  <a16:creationId xmlns:a16="http://schemas.microsoft.com/office/drawing/2014/main" id="{3AAF960B-23B5-412D-B281-AA61C0FE4C83}"/>
                </a:ext>
              </a:extLst>
            </p:cNvPr>
            <p:cNvGrpSpPr>
              <a:grpSpLocks noChangeAspect="1"/>
            </p:cNvGrpSpPr>
            <p:nvPr/>
          </p:nvGrpSpPr>
          <p:grpSpPr>
            <a:xfrm>
              <a:off x="2574494" y="4459975"/>
              <a:ext cx="258319" cy="527033"/>
              <a:chOff x="4302917" y="1964468"/>
              <a:chExt cx="538164" cy="1097986"/>
            </a:xfrm>
          </p:grpSpPr>
          <p:sp>
            <p:nvSpPr>
              <p:cNvPr id="57" name="AutoShape 308">
                <a:extLst>
                  <a:ext uri="{FF2B5EF4-FFF2-40B4-BE49-F238E27FC236}">
                    <a16:creationId xmlns:a16="http://schemas.microsoft.com/office/drawing/2014/main" id="{5ED16AA3-843C-4252-B371-B2A09AD26DDF}"/>
                  </a:ext>
                </a:extLst>
              </p:cNvPr>
              <p:cNvSpPr>
                <a:spLocks noChangeArrowheads="1"/>
              </p:cNvSpPr>
              <p:nvPr/>
            </p:nvSpPr>
            <p:spPr bwMode="auto">
              <a:xfrm rot="16200000">
                <a:off x="4190999" y="2076386"/>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AutoShape 308">
                <a:extLst>
                  <a:ext uri="{FF2B5EF4-FFF2-40B4-BE49-F238E27FC236}">
                    <a16:creationId xmlns:a16="http://schemas.microsoft.com/office/drawing/2014/main" id="{B97666C0-D1B8-4151-B0FD-D89851F30774}"/>
                  </a:ext>
                </a:extLst>
              </p:cNvPr>
              <p:cNvSpPr>
                <a:spLocks noChangeArrowheads="1"/>
              </p:cNvSpPr>
              <p:nvPr/>
            </p:nvSpPr>
            <p:spPr bwMode="auto">
              <a:xfrm rot="5400000" flipV="1">
                <a:off x="4191000" y="2412372"/>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7" name="Group 26">
              <a:extLst>
                <a:ext uri="{FF2B5EF4-FFF2-40B4-BE49-F238E27FC236}">
                  <a16:creationId xmlns:a16="http://schemas.microsoft.com/office/drawing/2014/main" id="{562F5175-D57D-4950-B05C-F17857399D07}"/>
                </a:ext>
              </a:extLst>
            </p:cNvPr>
            <p:cNvGrpSpPr>
              <a:grpSpLocks noChangeAspect="1"/>
            </p:cNvGrpSpPr>
            <p:nvPr/>
          </p:nvGrpSpPr>
          <p:grpSpPr>
            <a:xfrm>
              <a:off x="3992133" y="4459975"/>
              <a:ext cx="258319" cy="527033"/>
              <a:chOff x="4302917" y="1964468"/>
              <a:chExt cx="538164" cy="1097986"/>
            </a:xfrm>
          </p:grpSpPr>
          <p:sp>
            <p:nvSpPr>
              <p:cNvPr id="55" name="AutoShape 308">
                <a:extLst>
                  <a:ext uri="{FF2B5EF4-FFF2-40B4-BE49-F238E27FC236}">
                    <a16:creationId xmlns:a16="http://schemas.microsoft.com/office/drawing/2014/main" id="{7FFECFBC-BDB5-473F-87E4-C56D4C5C28B5}"/>
                  </a:ext>
                </a:extLst>
              </p:cNvPr>
              <p:cNvSpPr>
                <a:spLocks noChangeArrowheads="1"/>
              </p:cNvSpPr>
              <p:nvPr/>
            </p:nvSpPr>
            <p:spPr bwMode="auto">
              <a:xfrm rot="16200000">
                <a:off x="4190999" y="2076386"/>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AutoShape 308">
                <a:extLst>
                  <a:ext uri="{FF2B5EF4-FFF2-40B4-BE49-F238E27FC236}">
                    <a16:creationId xmlns:a16="http://schemas.microsoft.com/office/drawing/2014/main" id="{5C2F85C9-7652-4ECB-A3BB-17E7888C3EAB}"/>
                  </a:ext>
                </a:extLst>
              </p:cNvPr>
              <p:cNvSpPr>
                <a:spLocks noChangeArrowheads="1"/>
              </p:cNvSpPr>
              <p:nvPr/>
            </p:nvSpPr>
            <p:spPr bwMode="auto">
              <a:xfrm rot="5400000" flipV="1">
                <a:off x="4191000" y="2412372"/>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8" name="Group 27">
              <a:extLst>
                <a:ext uri="{FF2B5EF4-FFF2-40B4-BE49-F238E27FC236}">
                  <a16:creationId xmlns:a16="http://schemas.microsoft.com/office/drawing/2014/main" id="{49512BB9-BA08-47DB-995B-490785DD18ED}"/>
                </a:ext>
              </a:extLst>
            </p:cNvPr>
            <p:cNvGrpSpPr>
              <a:grpSpLocks noChangeAspect="1"/>
            </p:cNvGrpSpPr>
            <p:nvPr/>
          </p:nvGrpSpPr>
          <p:grpSpPr>
            <a:xfrm>
              <a:off x="4915394" y="4459975"/>
              <a:ext cx="258319" cy="527033"/>
              <a:chOff x="4302917" y="1964468"/>
              <a:chExt cx="538164" cy="1097986"/>
            </a:xfrm>
          </p:grpSpPr>
          <p:sp>
            <p:nvSpPr>
              <p:cNvPr id="53" name="AutoShape 308">
                <a:extLst>
                  <a:ext uri="{FF2B5EF4-FFF2-40B4-BE49-F238E27FC236}">
                    <a16:creationId xmlns:a16="http://schemas.microsoft.com/office/drawing/2014/main" id="{ECCA8C87-B63A-479A-BA3C-D90819120881}"/>
                  </a:ext>
                </a:extLst>
              </p:cNvPr>
              <p:cNvSpPr>
                <a:spLocks noChangeArrowheads="1"/>
              </p:cNvSpPr>
              <p:nvPr/>
            </p:nvSpPr>
            <p:spPr bwMode="auto">
              <a:xfrm rot="16200000">
                <a:off x="4190999" y="2076386"/>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AutoShape 308">
                <a:extLst>
                  <a:ext uri="{FF2B5EF4-FFF2-40B4-BE49-F238E27FC236}">
                    <a16:creationId xmlns:a16="http://schemas.microsoft.com/office/drawing/2014/main" id="{FF24B307-67CC-4872-982F-96DE4B633423}"/>
                  </a:ext>
                </a:extLst>
              </p:cNvPr>
              <p:cNvSpPr>
                <a:spLocks noChangeArrowheads="1"/>
              </p:cNvSpPr>
              <p:nvPr/>
            </p:nvSpPr>
            <p:spPr bwMode="auto">
              <a:xfrm rot="5400000" flipV="1">
                <a:off x="4191000" y="2412372"/>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9" name="Group 28">
              <a:extLst>
                <a:ext uri="{FF2B5EF4-FFF2-40B4-BE49-F238E27FC236}">
                  <a16:creationId xmlns:a16="http://schemas.microsoft.com/office/drawing/2014/main" id="{DC1CD23B-444A-4C31-893B-42A2FDEBCE36}"/>
                </a:ext>
              </a:extLst>
            </p:cNvPr>
            <p:cNvGrpSpPr>
              <a:grpSpLocks noChangeAspect="1"/>
            </p:cNvGrpSpPr>
            <p:nvPr/>
          </p:nvGrpSpPr>
          <p:grpSpPr>
            <a:xfrm>
              <a:off x="6369549" y="4459975"/>
              <a:ext cx="258319" cy="527033"/>
              <a:chOff x="4302917" y="1964468"/>
              <a:chExt cx="538164" cy="1097986"/>
            </a:xfrm>
          </p:grpSpPr>
          <p:sp>
            <p:nvSpPr>
              <p:cNvPr id="51" name="AutoShape 308">
                <a:extLst>
                  <a:ext uri="{FF2B5EF4-FFF2-40B4-BE49-F238E27FC236}">
                    <a16:creationId xmlns:a16="http://schemas.microsoft.com/office/drawing/2014/main" id="{3B79C684-E011-4EF8-9963-E0059AD3D2C1}"/>
                  </a:ext>
                </a:extLst>
              </p:cNvPr>
              <p:cNvSpPr>
                <a:spLocks noChangeArrowheads="1"/>
              </p:cNvSpPr>
              <p:nvPr/>
            </p:nvSpPr>
            <p:spPr bwMode="auto">
              <a:xfrm rot="16200000">
                <a:off x="4190999" y="2076386"/>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AutoShape 308">
                <a:extLst>
                  <a:ext uri="{FF2B5EF4-FFF2-40B4-BE49-F238E27FC236}">
                    <a16:creationId xmlns:a16="http://schemas.microsoft.com/office/drawing/2014/main" id="{7564D617-3A36-4C30-9B67-6C6A60E6C23B}"/>
                  </a:ext>
                </a:extLst>
              </p:cNvPr>
              <p:cNvSpPr>
                <a:spLocks noChangeArrowheads="1"/>
              </p:cNvSpPr>
              <p:nvPr/>
            </p:nvSpPr>
            <p:spPr bwMode="auto">
              <a:xfrm rot="5400000" flipV="1">
                <a:off x="4191000" y="2412372"/>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0" name="Group 29">
              <a:extLst>
                <a:ext uri="{FF2B5EF4-FFF2-40B4-BE49-F238E27FC236}">
                  <a16:creationId xmlns:a16="http://schemas.microsoft.com/office/drawing/2014/main" id="{5C0B2A20-BAE4-4425-8ECE-094B74006AEB}"/>
                </a:ext>
              </a:extLst>
            </p:cNvPr>
            <p:cNvGrpSpPr>
              <a:grpSpLocks noChangeAspect="1"/>
            </p:cNvGrpSpPr>
            <p:nvPr/>
          </p:nvGrpSpPr>
          <p:grpSpPr>
            <a:xfrm>
              <a:off x="7292812" y="4459975"/>
              <a:ext cx="258319" cy="527033"/>
              <a:chOff x="4302917" y="1964468"/>
              <a:chExt cx="538164" cy="1097986"/>
            </a:xfrm>
          </p:grpSpPr>
          <p:sp>
            <p:nvSpPr>
              <p:cNvPr id="49" name="AutoShape 308">
                <a:extLst>
                  <a:ext uri="{FF2B5EF4-FFF2-40B4-BE49-F238E27FC236}">
                    <a16:creationId xmlns:a16="http://schemas.microsoft.com/office/drawing/2014/main" id="{7B44E34E-60C1-4840-84F1-DDCB4297DE88}"/>
                  </a:ext>
                </a:extLst>
              </p:cNvPr>
              <p:cNvSpPr>
                <a:spLocks noChangeArrowheads="1"/>
              </p:cNvSpPr>
              <p:nvPr/>
            </p:nvSpPr>
            <p:spPr bwMode="auto">
              <a:xfrm rot="16200000">
                <a:off x="4190999" y="2076386"/>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 name="AutoShape 308">
                <a:extLst>
                  <a:ext uri="{FF2B5EF4-FFF2-40B4-BE49-F238E27FC236}">
                    <a16:creationId xmlns:a16="http://schemas.microsoft.com/office/drawing/2014/main" id="{BAB0644F-B778-4538-8878-BE7BEB84F354}"/>
                  </a:ext>
                </a:extLst>
              </p:cNvPr>
              <p:cNvSpPr>
                <a:spLocks noChangeArrowheads="1"/>
              </p:cNvSpPr>
              <p:nvPr/>
            </p:nvSpPr>
            <p:spPr bwMode="auto">
              <a:xfrm rot="5400000" flipV="1">
                <a:off x="4191000" y="2412372"/>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1" name="Group 30">
              <a:extLst>
                <a:ext uri="{FF2B5EF4-FFF2-40B4-BE49-F238E27FC236}">
                  <a16:creationId xmlns:a16="http://schemas.microsoft.com/office/drawing/2014/main" id="{E236FD48-D7CF-4FE5-A63D-CE9F9EFE191F}"/>
                </a:ext>
              </a:extLst>
            </p:cNvPr>
            <p:cNvGrpSpPr>
              <a:grpSpLocks noChangeAspect="1"/>
            </p:cNvGrpSpPr>
            <p:nvPr/>
          </p:nvGrpSpPr>
          <p:grpSpPr>
            <a:xfrm>
              <a:off x="4423720" y="1964274"/>
              <a:ext cx="258319" cy="527033"/>
              <a:chOff x="4302917" y="1964468"/>
              <a:chExt cx="538164" cy="1097986"/>
            </a:xfrm>
          </p:grpSpPr>
          <p:sp>
            <p:nvSpPr>
              <p:cNvPr id="47" name="AutoShape 308">
                <a:extLst>
                  <a:ext uri="{FF2B5EF4-FFF2-40B4-BE49-F238E27FC236}">
                    <a16:creationId xmlns:a16="http://schemas.microsoft.com/office/drawing/2014/main" id="{ED5FDDB6-52CE-46EC-9F5B-ADF4ABF1E190}"/>
                  </a:ext>
                </a:extLst>
              </p:cNvPr>
              <p:cNvSpPr>
                <a:spLocks noChangeArrowheads="1"/>
              </p:cNvSpPr>
              <p:nvPr/>
            </p:nvSpPr>
            <p:spPr bwMode="auto">
              <a:xfrm rot="16200000">
                <a:off x="4190999" y="2076386"/>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AutoShape 308">
                <a:extLst>
                  <a:ext uri="{FF2B5EF4-FFF2-40B4-BE49-F238E27FC236}">
                    <a16:creationId xmlns:a16="http://schemas.microsoft.com/office/drawing/2014/main" id="{7158DA58-295B-4169-96C0-5904781F99DA}"/>
                  </a:ext>
                </a:extLst>
              </p:cNvPr>
              <p:cNvSpPr>
                <a:spLocks noChangeArrowheads="1"/>
              </p:cNvSpPr>
              <p:nvPr/>
            </p:nvSpPr>
            <p:spPr bwMode="auto">
              <a:xfrm rot="5400000" flipV="1">
                <a:off x="4191000" y="2412372"/>
                <a:ext cx="762000" cy="538163"/>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2" name="Group 31">
              <a:extLst>
                <a:ext uri="{FF2B5EF4-FFF2-40B4-BE49-F238E27FC236}">
                  <a16:creationId xmlns:a16="http://schemas.microsoft.com/office/drawing/2014/main" id="{01B04453-C922-4D41-8D2C-B7BBF1C99214}"/>
                </a:ext>
              </a:extLst>
            </p:cNvPr>
            <p:cNvGrpSpPr>
              <a:grpSpLocks noChangeAspect="1"/>
            </p:cNvGrpSpPr>
            <p:nvPr/>
          </p:nvGrpSpPr>
          <p:grpSpPr>
            <a:xfrm>
              <a:off x="1658988" y="3221142"/>
              <a:ext cx="258318" cy="527033"/>
              <a:chOff x="4302917" y="1964468"/>
              <a:chExt cx="538164" cy="1097986"/>
            </a:xfrm>
            <a:solidFill>
              <a:schemeClr val="accent1">
                <a:lumMod val="40000"/>
                <a:lumOff val="60000"/>
              </a:schemeClr>
            </a:solidFill>
          </p:grpSpPr>
          <p:sp>
            <p:nvSpPr>
              <p:cNvPr id="45" name="AutoShape 308">
                <a:extLst>
                  <a:ext uri="{FF2B5EF4-FFF2-40B4-BE49-F238E27FC236}">
                    <a16:creationId xmlns:a16="http://schemas.microsoft.com/office/drawing/2014/main" id="{537D43D6-327D-4542-89E3-AA553CAA3A33}"/>
                  </a:ext>
                </a:extLst>
              </p:cNvPr>
              <p:cNvSpPr>
                <a:spLocks noChangeArrowheads="1"/>
              </p:cNvSpPr>
              <p:nvPr/>
            </p:nvSpPr>
            <p:spPr bwMode="auto">
              <a:xfrm rot="16200000">
                <a:off x="4190999" y="2076386"/>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AutoShape 308">
                <a:extLst>
                  <a:ext uri="{FF2B5EF4-FFF2-40B4-BE49-F238E27FC236}">
                    <a16:creationId xmlns:a16="http://schemas.microsoft.com/office/drawing/2014/main" id="{B22CB4A7-97B6-4E4B-805F-2290C6293349}"/>
                  </a:ext>
                </a:extLst>
              </p:cNvPr>
              <p:cNvSpPr>
                <a:spLocks noChangeArrowheads="1"/>
              </p:cNvSpPr>
              <p:nvPr/>
            </p:nvSpPr>
            <p:spPr bwMode="auto">
              <a:xfrm rot="5400000" flipV="1">
                <a:off x="4191000" y="2412372"/>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3" name="Group 32">
              <a:extLst>
                <a:ext uri="{FF2B5EF4-FFF2-40B4-BE49-F238E27FC236}">
                  <a16:creationId xmlns:a16="http://schemas.microsoft.com/office/drawing/2014/main" id="{231D12C5-4FB4-47F3-B0D8-6F82D1DB1910}"/>
                </a:ext>
              </a:extLst>
            </p:cNvPr>
            <p:cNvGrpSpPr>
              <a:grpSpLocks noChangeAspect="1"/>
            </p:cNvGrpSpPr>
            <p:nvPr/>
          </p:nvGrpSpPr>
          <p:grpSpPr>
            <a:xfrm>
              <a:off x="4904635" y="3221142"/>
              <a:ext cx="258318" cy="527033"/>
              <a:chOff x="4302917" y="1964468"/>
              <a:chExt cx="538164" cy="1097986"/>
            </a:xfrm>
            <a:solidFill>
              <a:schemeClr val="accent1">
                <a:lumMod val="40000"/>
                <a:lumOff val="60000"/>
              </a:schemeClr>
            </a:solidFill>
          </p:grpSpPr>
          <p:sp>
            <p:nvSpPr>
              <p:cNvPr id="43" name="AutoShape 308">
                <a:extLst>
                  <a:ext uri="{FF2B5EF4-FFF2-40B4-BE49-F238E27FC236}">
                    <a16:creationId xmlns:a16="http://schemas.microsoft.com/office/drawing/2014/main" id="{4795FC75-26AB-42B1-A10E-731B6386B6BE}"/>
                  </a:ext>
                </a:extLst>
              </p:cNvPr>
              <p:cNvSpPr>
                <a:spLocks noChangeArrowheads="1"/>
              </p:cNvSpPr>
              <p:nvPr/>
            </p:nvSpPr>
            <p:spPr bwMode="auto">
              <a:xfrm rot="16200000">
                <a:off x="4190999" y="2076386"/>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AutoShape 308">
                <a:extLst>
                  <a:ext uri="{FF2B5EF4-FFF2-40B4-BE49-F238E27FC236}">
                    <a16:creationId xmlns:a16="http://schemas.microsoft.com/office/drawing/2014/main" id="{53F4C70F-C62C-4100-A2A7-B2B55503FA37}"/>
                  </a:ext>
                </a:extLst>
              </p:cNvPr>
              <p:cNvSpPr>
                <a:spLocks noChangeArrowheads="1"/>
              </p:cNvSpPr>
              <p:nvPr/>
            </p:nvSpPr>
            <p:spPr bwMode="auto">
              <a:xfrm rot="5400000" flipV="1">
                <a:off x="4191000" y="2412372"/>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4" name="Group 33">
              <a:extLst>
                <a:ext uri="{FF2B5EF4-FFF2-40B4-BE49-F238E27FC236}">
                  <a16:creationId xmlns:a16="http://schemas.microsoft.com/office/drawing/2014/main" id="{2FFD08A3-EADE-4B56-B923-06389DA67D5C}"/>
                </a:ext>
              </a:extLst>
            </p:cNvPr>
            <p:cNvGrpSpPr>
              <a:grpSpLocks noChangeAspect="1"/>
            </p:cNvGrpSpPr>
            <p:nvPr/>
          </p:nvGrpSpPr>
          <p:grpSpPr>
            <a:xfrm>
              <a:off x="3981047" y="3221142"/>
              <a:ext cx="258318" cy="527033"/>
              <a:chOff x="4302917" y="1964468"/>
              <a:chExt cx="538164" cy="1097986"/>
            </a:xfrm>
            <a:solidFill>
              <a:schemeClr val="accent1">
                <a:lumMod val="40000"/>
                <a:lumOff val="60000"/>
              </a:schemeClr>
            </a:solidFill>
          </p:grpSpPr>
          <p:sp>
            <p:nvSpPr>
              <p:cNvPr id="41" name="AutoShape 308">
                <a:extLst>
                  <a:ext uri="{FF2B5EF4-FFF2-40B4-BE49-F238E27FC236}">
                    <a16:creationId xmlns:a16="http://schemas.microsoft.com/office/drawing/2014/main" id="{7AA31562-A1FB-4572-925C-A11AA975D8BD}"/>
                  </a:ext>
                </a:extLst>
              </p:cNvPr>
              <p:cNvSpPr>
                <a:spLocks noChangeArrowheads="1"/>
              </p:cNvSpPr>
              <p:nvPr/>
            </p:nvSpPr>
            <p:spPr bwMode="auto">
              <a:xfrm rot="16200000">
                <a:off x="4190999" y="2076386"/>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AutoShape 308">
                <a:extLst>
                  <a:ext uri="{FF2B5EF4-FFF2-40B4-BE49-F238E27FC236}">
                    <a16:creationId xmlns:a16="http://schemas.microsoft.com/office/drawing/2014/main" id="{D0C54006-757F-4D23-9920-159D08448A64}"/>
                  </a:ext>
                </a:extLst>
              </p:cNvPr>
              <p:cNvSpPr>
                <a:spLocks noChangeArrowheads="1"/>
              </p:cNvSpPr>
              <p:nvPr/>
            </p:nvSpPr>
            <p:spPr bwMode="auto">
              <a:xfrm rot="5400000" flipV="1">
                <a:off x="4191000" y="2412372"/>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5" name="Group 34">
              <a:extLst>
                <a:ext uri="{FF2B5EF4-FFF2-40B4-BE49-F238E27FC236}">
                  <a16:creationId xmlns:a16="http://schemas.microsoft.com/office/drawing/2014/main" id="{F37233B6-A6CC-48BB-83AA-03E7986847E8}"/>
                </a:ext>
              </a:extLst>
            </p:cNvPr>
            <p:cNvGrpSpPr>
              <a:grpSpLocks noChangeAspect="1"/>
            </p:cNvGrpSpPr>
            <p:nvPr/>
          </p:nvGrpSpPr>
          <p:grpSpPr>
            <a:xfrm>
              <a:off x="6377306" y="3221142"/>
              <a:ext cx="258318" cy="527033"/>
              <a:chOff x="4302917" y="1964468"/>
              <a:chExt cx="538164" cy="1097986"/>
            </a:xfrm>
            <a:solidFill>
              <a:schemeClr val="accent1">
                <a:lumMod val="40000"/>
                <a:lumOff val="60000"/>
              </a:schemeClr>
            </a:solidFill>
          </p:grpSpPr>
          <p:sp>
            <p:nvSpPr>
              <p:cNvPr id="39" name="AutoShape 308">
                <a:extLst>
                  <a:ext uri="{FF2B5EF4-FFF2-40B4-BE49-F238E27FC236}">
                    <a16:creationId xmlns:a16="http://schemas.microsoft.com/office/drawing/2014/main" id="{E722DD3F-603C-4202-B868-F5C9D048A44A}"/>
                  </a:ext>
                </a:extLst>
              </p:cNvPr>
              <p:cNvSpPr>
                <a:spLocks noChangeArrowheads="1"/>
              </p:cNvSpPr>
              <p:nvPr/>
            </p:nvSpPr>
            <p:spPr bwMode="auto">
              <a:xfrm rot="16200000">
                <a:off x="4190999" y="2076386"/>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AutoShape 308">
                <a:extLst>
                  <a:ext uri="{FF2B5EF4-FFF2-40B4-BE49-F238E27FC236}">
                    <a16:creationId xmlns:a16="http://schemas.microsoft.com/office/drawing/2014/main" id="{F7719D58-4DAF-46C5-8A16-CE35C1C55FF8}"/>
                  </a:ext>
                </a:extLst>
              </p:cNvPr>
              <p:cNvSpPr>
                <a:spLocks noChangeArrowheads="1"/>
              </p:cNvSpPr>
              <p:nvPr/>
            </p:nvSpPr>
            <p:spPr bwMode="auto">
              <a:xfrm rot="5400000" flipV="1">
                <a:off x="4191000" y="2412372"/>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6" name="Group 35">
              <a:extLst>
                <a:ext uri="{FF2B5EF4-FFF2-40B4-BE49-F238E27FC236}">
                  <a16:creationId xmlns:a16="http://schemas.microsoft.com/office/drawing/2014/main" id="{F3FCBFEB-9D4D-4ED8-9571-87E84CBF9E03}"/>
                </a:ext>
              </a:extLst>
            </p:cNvPr>
            <p:cNvGrpSpPr>
              <a:grpSpLocks noChangeAspect="1"/>
            </p:cNvGrpSpPr>
            <p:nvPr/>
          </p:nvGrpSpPr>
          <p:grpSpPr>
            <a:xfrm>
              <a:off x="7292812" y="3221142"/>
              <a:ext cx="258318" cy="527033"/>
              <a:chOff x="4302917" y="1964468"/>
              <a:chExt cx="538164" cy="1097986"/>
            </a:xfrm>
            <a:solidFill>
              <a:schemeClr val="accent1">
                <a:lumMod val="40000"/>
                <a:lumOff val="60000"/>
              </a:schemeClr>
            </a:solidFill>
          </p:grpSpPr>
          <p:sp>
            <p:nvSpPr>
              <p:cNvPr id="37" name="AutoShape 308">
                <a:extLst>
                  <a:ext uri="{FF2B5EF4-FFF2-40B4-BE49-F238E27FC236}">
                    <a16:creationId xmlns:a16="http://schemas.microsoft.com/office/drawing/2014/main" id="{76022EAD-DD34-4F1F-9624-2E119EE875F0}"/>
                  </a:ext>
                </a:extLst>
              </p:cNvPr>
              <p:cNvSpPr>
                <a:spLocks noChangeArrowheads="1"/>
              </p:cNvSpPr>
              <p:nvPr/>
            </p:nvSpPr>
            <p:spPr bwMode="auto">
              <a:xfrm rot="16200000">
                <a:off x="4190999" y="2076386"/>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AutoShape 308">
                <a:extLst>
                  <a:ext uri="{FF2B5EF4-FFF2-40B4-BE49-F238E27FC236}">
                    <a16:creationId xmlns:a16="http://schemas.microsoft.com/office/drawing/2014/main" id="{D8022883-6647-4E47-B364-D84F5EECCD3E}"/>
                  </a:ext>
                </a:extLst>
              </p:cNvPr>
              <p:cNvSpPr>
                <a:spLocks noChangeArrowheads="1"/>
              </p:cNvSpPr>
              <p:nvPr/>
            </p:nvSpPr>
            <p:spPr bwMode="auto">
              <a:xfrm rot="5400000" flipV="1">
                <a:off x="4191000" y="2412372"/>
                <a:ext cx="762000" cy="538163"/>
              </a:xfrm>
              <a:prstGeom prst="rightArrow">
                <a:avLst>
                  <a:gd name="adj1" fmla="val 52602"/>
                  <a:gd name="adj2" fmla="val 59572"/>
                </a:avLst>
              </a:prstGeom>
              <a:grp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63" name="Rectangle 62">
            <a:extLst>
              <a:ext uri="{FF2B5EF4-FFF2-40B4-BE49-F238E27FC236}">
                <a16:creationId xmlns:a16="http://schemas.microsoft.com/office/drawing/2014/main" id="{2F0A1119-2DB6-44B2-8D62-A6474D33A76F}"/>
              </a:ext>
            </a:extLst>
          </p:cNvPr>
          <p:cNvSpPr/>
          <p:nvPr/>
        </p:nvSpPr>
        <p:spPr>
          <a:xfrm>
            <a:off x="0" y="1265493"/>
            <a:ext cx="9144000" cy="4534806"/>
          </a:xfrm>
          <a:prstGeom prst="rect">
            <a:avLst/>
          </a:prstGeom>
          <a:no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109416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3EC6B6-D556-49AF-9DCE-686635157BE7}"/>
              </a:ext>
            </a:extLst>
          </p:cNvPr>
          <p:cNvSpPr>
            <a:spLocks noGrp="1"/>
          </p:cNvSpPr>
          <p:nvPr>
            <p:ph type="sldNum" sz="quarter" idx="12"/>
          </p:nvPr>
        </p:nvSpPr>
        <p:spPr/>
        <p:txBody>
          <a:bodyPr/>
          <a:lstStyle/>
          <a:p>
            <a:fld id="{A8160BDD-7155-D744-B749-9730458604AD}" type="slidenum">
              <a:rPr lang="en-US" smtClean="0"/>
              <a:t>16</a:t>
            </a:fld>
            <a:endParaRPr lang="en-US" dirty="0"/>
          </a:p>
        </p:txBody>
      </p:sp>
      <p:sp>
        <p:nvSpPr>
          <p:cNvPr id="6" name="Title 5">
            <a:extLst>
              <a:ext uri="{FF2B5EF4-FFF2-40B4-BE49-F238E27FC236}">
                <a16:creationId xmlns:a16="http://schemas.microsoft.com/office/drawing/2014/main" id="{012DCA0D-4391-46CA-9CD4-DFA9860B1BCC}"/>
              </a:ext>
            </a:extLst>
          </p:cNvPr>
          <p:cNvSpPr>
            <a:spLocks noGrp="1"/>
          </p:cNvSpPr>
          <p:nvPr>
            <p:ph type="title"/>
          </p:nvPr>
        </p:nvSpPr>
        <p:spPr/>
        <p:txBody>
          <a:bodyPr/>
          <a:lstStyle/>
          <a:p>
            <a:r>
              <a:rPr lang="en-US" dirty="0"/>
              <a:t>Purpose and Value Statements and Their Impact</a:t>
            </a:r>
          </a:p>
        </p:txBody>
      </p:sp>
      <p:sp>
        <p:nvSpPr>
          <p:cNvPr id="7" name="Content Placeholder 6">
            <a:extLst>
              <a:ext uri="{FF2B5EF4-FFF2-40B4-BE49-F238E27FC236}">
                <a16:creationId xmlns:a16="http://schemas.microsoft.com/office/drawing/2014/main" id="{0A4F67CD-9F7B-4A1F-B304-EF07F0C36894}"/>
              </a:ext>
            </a:extLst>
          </p:cNvPr>
          <p:cNvSpPr>
            <a:spLocks noGrp="1"/>
          </p:cNvSpPr>
          <p:nvPr>
            <p:ph idx="1"/>
          </p:nvPr>
        </p:nvSpPr>
        <p:spPr/>
        <p:txBody>
          <a:bodyPr/>
          <a:lstStyle/>
          <a:p>
            <a:pPr>
              <a:buFont typeface="Arial" panose="020B0604020202020204" pitchFamily="34" charset="0"/>
              <a:buChar char="•"/>
            </a:pPr>
            <a:r>
              <a:rPr lang="en-US" dirty="0"/>
              <a:t>Organizational purpose and values are important, but they are often met with skepticism.</a:t>
            </a:r>
          </a:p>
          <a:p>
            <a:pPr lvl="1">
              <a:buFont typeface="Arial" panose="020B0604020202020204" pitchFamily="34" charset="0"/>
              <a:buChar char="•"/>
            </a:pPr>
            <a:r>
              <a:rPr lang="en-US" dirty="0"/>
              <a:t>Organizations must “walk the talk.”</a:t>
            </a:r>
          </a:p>
          <a:p>
            <a:pPr lvl="1">
              <a:buFont typeface="Arial" panose="020B0604020202020204" pitchFamily="34" charset="0"/>
              <a:buChar char="•"/>
            </a:pPr>
            <a:r>
              <a:rPr lang="en-US" dirty="0"/>
              <a:t>It’s not enough to say it values sustainability and well-being—an organization must also act on those values.</a:t>
            </a:r>
          </a:p>
          <a:p>
            <a:pPr>
              <a:buFont typeface="Arial" panose="020B0604020202020204" pitchFamily="34" charset="0"/>
              <a:buChar char="•"/>
            </a:pPr>
            <a:r>
              <a:rPr lang="en-US" dirty="0"/>
              <a:t>Sometimes, leadership and employees are only vaguely aware of the organizational purpose and value statements and have had little say in how these were formulated. </a:t>
            </a:r>
          </a:p>
          <a:p>
            <a:pPr lvl="1">
              <a:buFont typeface="Arial" panose="020B0604020202020204" pitchFamily="34" charset="0"/>
              <a:buChar char="•"/>
            </a:pPr>
            <a:r>
              <a:rPr lang="en-US" dirty="0"/>
              <a:t>This generates a lack of ownership and effect.</a:t>
            </a:r>
          </a:p>
          <a:p>
            <a:pPr>
              <a:buFont typeface="Arial" panose="020B0604020202020204" pitchFamily="34" charset="0"/>
              <a:buChar char="•"/>
            </a:pPr>
            <a:r>
              <a:rPr lang="en-US" dirty="0"/>
              <a:t>Consider a purpose and values statement as only the tip of the iceberg. </a:t>
            </a:r>
          </a:p>
          <a:p>
            <a:pPr lvl="1">
              <a:buFont typeface="Arial" panose="020B0604020202020204" pitchFamily="34" charset="0"/>
              <a:buChar char="•"/>
            </a:pPr>
            <a:r>
              <a:rPr lang="en-US" dirty="0"/>
              <a:t>The expression of what an organization truly stands for and works towards. </a:t>
            </a:r>
          </a:p>
          <a:p>
            <a:pPr lvl="1">
              <a:buFont typeface="Arial" panose="020B0604020202020204" pitchFamily="34" charset="0"/>
              <a:buChar char="•"/>
            </a:pPr>
            <a:r>
              <a:rPr lang="en-US" dirty="0"/>
              <a:t>What is hidden is how organizational principles and values affect the day-to-day </a:t>
            </a:r>
            <a:br>
              <a:rPr lang="en-US" dirty="0"/>
            </a:br>
            <a:r>
              <a:rPr lang="en-US" dirty="0"/>
              <a:t>work of the leadership and employees. </a:t>
            </a:r>
          </a:p>
          <a:p>
            <a:pPr lvl="1">
              <a:buFont typeface="Arial" panose="020B0604020202020204" pitchFamily="34" charset="0"/>
              <a:buChar char="•"/>
            </a:pPr>
            <a:r>
              <a:rPr lang="en-US" dirty="0"/>
              <a:t>This is where ethics starts to count.</a:t>
            </a:r>
          </a:p>
        </p:txBody>
      </p:sp>
    </p:spTree>
    <p:extLst>
      <p:ext uri="{BB962C8B-B14F-4D97-AF65-F5344CB8AC3E}">
        <p14:creationId xmlns:p14="http://schemas.microsoft.com/office/powerpoint/2010/main" val="406902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57BC3D-E0E9-4CCB-A062-55ED792BCA38}"/>
              </a:ext>
            </a:extLst>
          </p:cNvPr>
          <p:cNvSpPr>
            <a:spLocks noGrp="1"/>
          </p:cNvSpPr>
          <p:nvPr>
            <p:ph type="sldNum" sz="quarter" idx="12"/>
          </p:nvPr>
        </p:nvSpPr>
        <p:spPr/>
        <p:txBody>
          <a:bodyPr/>
          <a:lstStyle/>
          <a:p>
            <a:fld id="{A8160BDD-7155-D744-B749-9730458604AD}" type="slidenum">
              <a:rPr lang="en-US" smtClean="0"/>
              <a:pPr/>
              <a:t>17</a:t>
            </a:fld>
            <a:endParaRPr lang="en-US" dirty="0"/>
          </a:p>
        </p:txBody>
      </p:sp>
      <p:sp>
        <p:nvSpPr>
          <p:cNvPr id="5" name="Title 4">
            <a:extLst>
              <a:ext uri="{FF2B5EF4-FFF2-40B4-BE49-F238E27FC236}">
                <a16:creationId xmlns:a16="http://schemas.microsoft.com/office/drawing/2014/main" id="{458995EA-D3B5-4690-A3C4-DF09AEA109BA}"/>
              </a:ext>
            </a:extLst>
          </p:cNvPr>
          <p:cNvSpPr>
            <a:spLocks noGrp="1"/>
          </p:cNvSpPr>
          <p:nvPr>
            <p:ph type="title"/>
          </p:nvPr>
        </p:nvSpPr>
        <p:spPr/>
        <p:txBody>
          <a:bodyPr/>
          <a:lstStyle/>
          <a:p>
            <a:r>
              <a:rPr lang="en-US" dirty="0"/>
              <a:t>Activity: Discussing Organizational Purpose (Slide 1 of 2)</a:t>
            </a:r>
          </a:p>
        </p:txBody>
      </p:sp>
      <p:sp>
        <p:nvSpPr>
          <p:cNvPr id="6" name="Content Placeholder 5">
            <a:extLst>
              <a:ext uri="{FF2B5EF4-FFF2-40B4-BE49-F238E27FC236}">
                <a16:creationId xmlns:a16="http://schemas.microsoft.com/office/drawing/2014/main" id="{D1EB087F-D588-48DD-8AF8-F6D89D013E49}"/>
              </a:ext>
            </a:extLst>
          </p:cNvPr>
          <p:cNvSpPr>
            <a:spLocks noGrp="1"/>
          </p:cNvSpPr>
          <p:nvPr>
            <p:ph idx="1"/>
          </p:nvPr>
        </p:nvSpPr>
        <p:spPr/>
        <p:txBody>
          <a:bodyPr/>
          <a:lstStyle/>
          <a:p>
            <a:pPr marL="0" indent="0">
              <a:buNone/>
            </a:pPr>
            <a:r>
              <a:rPr lang="en-US" dirty="0"/>
              <a:t>Scenario: General discussion. Here are some organizational purpose statements to consider:</a:t>
            </a:r>
          </a:p>
          <a:p>
            <a:pPr lvl="1"/>
            <a:r>
              <a:rPr lang="en-US" dirty="0"/>
              <a:t>To enrich people’s lives with programs and services that inform, educate, and entertain.</a:t>
            </a:r>
          </a:p>
          <a:p>
            <a:pPr lvl="1"/>
            <a:r>
              <a:rPr lang="en-US" dirty="0"/>
              <a:t>To make it easy to do business anywhere.</a:t>
            </a:r>
          </a:p>
          <a:p>
            <a:pPr lvl="1"/>
            <a:r>
              <a:rPr lang="en-US" dirty="0"/>
              <a:t>Our deepest purpose as an organization is helping support the health, well-being, and healing of both people—customers, Team Members, and business organizations in general—and the planet.</a:t>
            </a:r>
          </a:p>
          <a:p>
            <a:pPr>
              <a:buFont typeface="+mj-lt"/>
              <a:buAutoNum type="arabicPeriod"/>
            </a:pPr>
            <a:r>
              <a:rPr lang="en-US" dirty="0"/>
              <a:t>Which of these statements of organizational purpose do you think most reflects an ethical organizational culture?</a:t>
            </a:r>
            <a:br>
              <a:rPr lang="en-US" dirty="0"/>
            </a:br>
            <a:endParaRPr lang="en-US" dirty="0"/>
          </a:p>
          <a:p>
            <a:pPr>
              <a:buFont typeface="+mj-lt"/>
              <a:buAutoNum type="arabicPeriod"/>
            </a:pPr>
            <a:r>
              <a:rPr lang="en-US" dirty="0"/>
              <a:t>Why did you select that answer?</a:t>
            </a:r>
            <a:br>
              <a:rPr lang="en-US" dirty="0"/>
            </a:br>
            <a:endParaRPr lang="en-US" dirty="0"/>
          </a:p>
          <a:p>
            <a:pPr>
              <a:buFont typeface="+mj-lt"/>
              <a:buAutoNum type="arabicPeriod"/>
            </a:pPr>
            <a:r>
              <a:rPr lang="en-US" dirty="0"/>
              <a:t>Which of these statements of organizational purpose do you think least reflects an ethical organizational culture?</a:t>
            </a:r>
            <a:br>
              <a:rPr lang="en-US" dirty="0"/>
            </a:br>
            <a:endParaRPr lang="en-US" dirty="0"/>
          </a:p>
          <a:p>
            <a:pPr>
              <a:buFont typeface="+mj-lt"/>
              <a:buAutoNum type="arabicPeriod"/>
            </a:pPr>
            <a:r>
              <a:rPr lang="en-US" dirty="0"/>
              <a:t>Why did you select that answer?</a:t>
            </a:r>
          </a:p>
          <a:p>
            <a:pPr marL="0" indent="0">
              <a:buNone/>
            </a:pPr>
            <a:endParaRPr lang="en-US" dirty="0"/>
          </a:p>
          <a:p>
            <a:pPr>
              <a:buFont typeface="+mj-lt"/>
              <a:buAutoNum type="arabicPeriod"/>
            </a:pPr>
            <a:endParaRPr lang="en-US" dirty="0"/>
          </a:p>
          <a:p>
            <a:endParaRPr lang="en-US" dirty="0"/>
          </a:p>
        </p:txBody>
      </p:sp>
    </p:spTree>
    <p:extLst>
      <p:ext uri="{BB962C8B-B14F-4D97-AF65-F5344CB8AC3E}">
        <p14:creationId xmlns:p14="http://schemas.microsoft.com/office/powerpoint/2010/main" val="3490617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57BC3D-E0E9-4CCB-A062-55ED792BCA38}"/>
              </a:ext>
            </a:extLst>
          </p:cNvPr>
          <p:cNvSpPr>
            <a:spLocks noGrp="1"/>
          </p:cNvSpPr>
          <p:nvPr>
            <p:ph type="sldNum" sz="quarter" idx="12"/>
          </p:nvPr>
        </p:nvSpPr>
        <p:spPr/>
        <p:txBody>
          <a:bodyPr/>
          <a:lstStyle/>
          <a:p>
            <a:fld id="{A8160BDD-7155-D744-B749-9730458604AD}" type="slidenum">
              <a:rPr lang="en-US" smtClean="0"/>
              <a:pPr/>
              <a:t>18</a:t>
            </a:fld>
            <a:endParaRPr lang="en-US" dirty="0"/>
          </a:p>
        </p:txBody>
      </p:sp>
      <p:sp>
        <p:nvSpPr>
          <p:cNvPr id="5" name="Title 4">
            <a:extLst>
              <a:ext uri="{FF2B5EF4-FFF2-40B4-BE49-F238E27FC236}">
                <a16:creationId xmlns:a16="http://schemas.microsoft.com/office/drawing/2014/main" id="{458995EA-D3B5-4690-A3C4-DF09AEA109BA}"/>
              </a:ext>
            </a:extLst>
          </p:cNvPr>
          <p:cNvSpPr>
            <a:spLocks noGrp="1"/>
          </p:cNvSpPr>
          <p:nvPr>
            <p:ph type="title"/>
          </p:nvPr>
        </p:nvSpPr>
        <p:spPr/>
        <p:txBody>
          <a:bodyPr/>
          <a:lstStyle/>
          <a:p>
            <a:r>
              <a:rPr lang="en-US" dirty="0"/>
              <a:t>Activity: Discussing Organizational Purpose (Slide 2 of 2)</a:t>
            </a:r>
          </a:p>
        </p:txBody>
      </p:sp>
      <p:sp>
        <p:nvSpPr>
          <p:cNvPr id="6" name="Content Placeholder 5">
            <a:extLst>
              <a:ext uri="{FF2B5EF4-FFF2-40B4-BE49-F238E27FC236}">
                <a16:creationId xmlns:a16="http://schemas.microsoft.com/office/drawing/2014/main" id="{D1EB087F-D588-48DD-8AF8-F6D89D013E49}"/>
              </a:ext>
            </a:extLst>
          </p:cNvPr>
          <p:cNvSpPr>
            <a:spLocks noGrp="1"/>
          </p:cNvSpPr>
          <p:nvPr>
            <p:ph idx="1"/>
          </p:nvPr>
        </p:nvSpPr>
        <p:spPr/>
        <p:txBody>
          <a:bodyPr/>
          <a:lstStyle/>
          <a:p>
            <a:pPr>
              <a:buFont typeface="+mj-lt"/>
              <a:buAutoNum type="arabicPeriod" startAt="5"/>
            </a:pPr>
            <a:r>
              <a:rPr lang="en-US" dirty="0"/>
              <a:t>(Optional) With what you know about the RudiBrace product, draft organizational purpose and value statements for Rudison Technologies.</a:t>
            </a:r>
            <a:br>
              <a:rPr lang="en-US" dirty="0"/>
            </a:br>
            <a:endParaRPr lang="en-US" dirty="0"/>
          </a:p>
          <a:p>
            <a:pPr>
              <a:buFont typeface="+mj-lt"/>
              <a:buAutoNum type="arabicPeriod" startAt="5"/>
            </a:pPr>
            <a:r>
              <a:rPr lang="en-US" dirty="0"/>
              <a:t>(Optional) Open a new browser tab or window, and search for organizational  purpose and value statements that you think promote and support an ethical organization. If your instructor requests, you can share your findings with the other participants.</a:t>
            </a:r>
          </a:p>
        </p:txBody>
      </p:sp>
    </p:spTree>
    <p:extLst>
      <p:ext uri="{BB962C8B-B14F-4D97-AF65-F5344CB8AC3E}">
        <p14:creationId xmlns:p14="http://schemas.microsoft.com/office/powerpoint/2010/main" val="338786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ABAB-CDBE-48F3-9A57-4A019F6CAF50}"/>
              </a:ext>
            </a:extLst>
          </p:cNvPr>
          <p:cNvSpPr>
            <a:spLocks noGrp="1"/>
          </p:cNvSpPr>
          <p:nvPr>
            <p:ph type="title"/>
          </p:nvPr>
        </p:nvSpPr>
        <p:spPr/>
        <p:txBody>
          <a:bodyPr/>
          <a:lstStyle/>
          <a:p>
            <a:r>
              <a:rPr lang="en-US" dirty="0"/>
              <a:t>Ethics Awareness</a:t>
            </a:r>
          </a:p>
        </p:txBody>
      </p:sp>
      <p:sp>
        <p:nvSpPr>
          <p:cNvPr id="3" name="Text Placeholder 2">
            <a:extLst>
              <a:ext uri="{FF2B5EF4-FFF2-40B4-BE49-F238E27FC236}">
                <a16:creationId xmlns:a16="http://schemas.microsoft.com/office/drawing/2014/main" id="{490DA91A-E130-4EC1-BC55-A8CF8F353DD7}"/>
              </a:ext>
            </a:extLst>
          </p:cNvPr>
          <p:cNvSpPr>
            <a:spLocks noGrp="1"/>
          </p:cNvSpPr>
          <p:nvPr>
            <p:ph type="body" idx="1"/>
          </p:nvPr>
        </p:nvSpPr>
        <p:spPr/>
        <p:txBody>
          <a:bodyPr/>
          <a:lstStyle/>
          <a:p>
            <a:r>
              <a:rPr lang="en-US" dirty="0"/>
              <a:t>Topic C</a:t>
            </a:r>
          </a:p>
        </p:txBody>
      </p:sp>
      <p:sp>
        <p:nvSpPr>
          <p:cNvPr id="4" name="Slide Number Placeholder 3">
            <a:extLst>
              <a:ext uri="{FF2B5EF4-FFF2-40B4-BE49-F238E27FC236}">
                <a16:creationId xmlns:a16="http://schemas.microsoft.com/office/drawing/2014/main" id="{2AF7FBCE-15F6-4B5A-98B5-8D15A5AFD382}"/>
              </a:ext>
            </a:extLst>
          </p:cNvPr>
          <p:cNvSpPr>
            <a:spLocks noGrp="1"/>
          </p:cNvSpPr>
          <p:nvPr>
            <p:ph type="sldNum" sz="quarter" idx="12"/>
          </p:nvPr>
        </p:nvSpPr>
        <p:spPr/>
        <p:txBody>
          <a:bodyPr/>
          <a:lstStyle/>
          <a:p>
            <a:fld id="{A8160BDD-7155-D744-B749-9730458604AD}" type="slidenum">
              <a:rPr lang="en-US" smtClean="0"/>
              <a:t>19</a:t>
            </a:fld>
            <a:endParaRPr lang="en-US" dirty="0"/>
          </a:p>
        </p:txBody>
      </p:sp>
    </p:spTree>
    <p:extLst>
      <p:ext uri="{BB962C8B-B14F-4D97-AF65-F5344CB8AC3E}">
        <p14:creationId xmlns:p14="http://schemas.microsoft.com/office/powerpoint/2010/main" val="366645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5CCE3-CF82-48A8-9E18-878EC2D951F0}"/>
              </a:ext>
            </a:extLst>
          </p:cNvPr>
          <p:cNvSpPr>
            <a:spLocks noGrp="1"/>
          </p:cNvSpPr>
          <p:nvPr>
            <p:ph type="title"/>
          </p:nvPr>
        </p:nvSpPr>
        <p:spPr/>
        <p:txBody>
          <a:bodyPr/>
          <a:lstStyle/>
          <a:p>
            <a:r>
              <a:rPr lang="en-US" dirty="0"/>
              <a:t>What Are Ethical Organizations?</a:t>
            </a:r>
          </a:p>
        </p:txBody>
      </p:sp>
      <p:sp>
        <p:nvSpPr>
          <p:cNvPr id="3" name="Text Placeholder 2">
            <a:extLst>
              <a:ext uri="{FF2B5EF4-FFF2-40B4-BE49-F238E27FC236}">
                <a16:creationId xmlns:a16="http://schemas.microsoft.com/office/drawing/2014/main" id="{3F24D241-50F5-48A3-B119-15B029D74ED5}"/>
              </a:ext>
            </a:extLst>
          </p:cNvPr>
          <p:cNvSpPr>
            <a:spLocks noGrp="1"/>
          </p:cNvSpPr>
          <p:nvPr>
            <p:ph type="body" idx="1"/>
          </p:nvPr>
        </p:nvSpPr>
        <p:spPr/>
        <p:txBody>
          <a:bodyPr/>
          <a:lstStyle/>
          <a:p>
            <a:r>
              <a:rPr lang="en-US" dirty="0"/>
              <a:t>Topic A</a:t>
            </a:r>
          </a:p>
        </p:txBody>
      </p:sp>
      <p:sp>
        <p:nvSpPr>
          <p:cNvPr id="4" name="Slide Number Placeholder 3">
            <a:extLst>
              <a:ext uri="{FF2B5EF4-FFF2-40B4-BE49-F238E27FC236}">
                <a16:creationId xmlns:a16="http://schemas.microsoft.com/office/drawing/2014/main" id="{284C6C9B-D37E-4534-A726-BC9C1AE607B2}"/>
              </a:ext>
            </a:extLst>
          </p:cNvPr>
          <p:cNvSpPr>
            <a:spLocks noGrp="1"/>
          </p:cNvSpPr>
          <p:nvPr>
            <p:ph type="sldNum" sz="quarter" idx="12"/>
          </p:nvPr>
        </p:nvSpPr>
        <p:spPr/>
        <p:txBody>
          <a:bodyPr/>
          <a:lstStyle/>
          <a:p>
            <a:fld id="{A8160BDD-7155-D744-B749-9730458604AD}" type="slidenum">
              <a:rPr lang="en-US" smtClean="0"/>
              <a:t>2</a:t>
            </a:fld>
            <a:endParaRPr lang="en-US" dirty="0"/>
          </a:p>
        </p:txBody>
      </p:sp>
    </p:spTree>
    <p:extLst>
      <p:ext uri="{BB962C8B-B14F-4D97-AF65-F5344CB8AC3E}">
        <p14:creationId xmlns:p14="http://schemas.microsoft.com/office/powerpoint/2010/main" val="2977236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E4C99-E226-47EC-947C-E070BED8510C}"/>
              </a:ext>
            </a:extLst>
          </p:cNvPr>
          <p:cNvSpPr>
            <a:spLocks noGrp="1"/>
          </p:cNvSpPr>
          <p:nvPr>
            <p:ph type="title"/>
          </p:nvPr>
        </p:nvSpPr>
        <p:spPr/>
        <p:txBody>
          <a:bodyPr/>
          <a:lstStyle/>
          <a:p>
            <a:r>
              <a:rPr lang="en-US" dirty="0"/>
              <a:t>Why Awareness Matters</a:t>
            </a:r>
          </a:p>
        </p:txBody>
      </p:sp>
      <p:sp>
        <p:nvSpPr>
          <p:cNvPr id="4" name="Slide Number Placeholder 3">
            <a:extLst>
              <a:ext uri="{FF2B5EF4-FFF2-40B4-BE49-F238E27FC236}">
                <a16:creationId xmlns:a16="http://schemas.microsoft.com/office/drawing/2014/main" id="{A09FF713-3E03-4B9E-9083-9277E0B7C9E2}"/>
              </a:ext>
            </a:extLst>
          </p:cNvPr>
          <p:cNvSpPr>
            <a:spLocks noGrp="1"/>
          </p:cNvSpPr>
          <p:nvPr>
            <p:ph type="sldNum" sz="quarter" idx="12"/>
          </p:nvPr>
        </p:nvSpPr>
        <p:spPr/>
        <p:txBody>
          <a:bodyPr/>
          <a:lstStyle/>
          <a:p>
            <a:fld id="{A8160BDD-7155-D744-B749-9730458604AD}" type="slidenum">
              <a:rPr lang="en-US" smtClean="0"/>
              <a:t>20</a:t>
            </a:fld>
            <a:endParaRPr lang="en-US" dirty="0"/>
          </a:p>
        </p:txBody>
      </p:sp>
      <p:graphicFrame>
        <p:nvGraphicFramePr>
          <p:cNvPr id="7" name="Group 64">
            <a:extLst>
              <a:ext uri="{FF2B5EF4-FFF2-40B4-BE49-F238E27FC236}">
                <a16:creationId xmlns:a16="http://schemas.microsoft.com/office/drawing/2014/main" id="{217B6199-7AFA-46FF-88EC-5EE0AFFDC163}"/>
              </a:ext>
            </a:extLst>
          </p:cNvPr>
          <p:cNvGraphicFramePr>
            <a:graphicFrameLocks noGrp="1"/>
          </p:cNvGraphicFramePr>
          <p:nvPr>
            <p:extLst>
              <p:ext uri="{D42A27DB-BD31-4B8C-83A1-F6EECF244321}">
                <p14:modId xmlns:p14="http://schemas.microsoft.com/office/powerpoint/2010/main" val="2998037376"/>
              </p:ext>
            </p:extLst>
          </p:nvPr>
        </p:nvGraphicFramePr>
        <p:xfrm>
          <a:off x="949521" y="1478282"/>
          <a:ext cx="7276171" cy="3385456"/>
        </p:xfrm>
        <a:graphic>
          <a:graphicData uri="http://schemas.openxmlformats.org/drawingml/2006/table">
            <a:tbl>
              <a:tblPr/>
              <a:tblGrid>
                <a:gridCol w="2919094">
                  <a:extLst>
                    <a:ext uri="{9D8B030D-6E8A-4147-A177-3AD203B41FA5}">
                      <a16:colId xmlns:a16="http://schemas.microsoft.com/office/drawing/2014/main" val="20000"/>
                    </a:ext>
                  </a:extLst>
                </a:gridCol>
                <a:gridCol w="4357077">
                  <a:extLst>
                    <a:ext uri="{9D8B030D-6E8A-4147-A177-3AD203B41FA5}">
                      <a16:colId xmlns:a16="http://schemas.microsoft.com/office/drawing/2014/main" val="20001"/>
                    </a:ext>
                  </a:extLst>
                </a:gridCol>
              </a:tblGrid>
              <a:tr h="45732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Type of Business Impact</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rgbClr val="EF3340"/>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Example</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rgbClr val="EF3340"/>
                    </a:solidFill>
                  </a:tcPr>
                </a:tc>
                <a:extLst>
                  <a:ext uri="{0D108BD9-81ED-4DB2-BD59-A6C34878D82A}">
                    <a16:rowId xmlns:a16="http://schemas.microsoft.com/office/drawing/2014/main" val="10000"/>
                  </a:ext>
                </a:extLst>
              </a:tr>
              <a:tr h="518297">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lang="de-DE" sz="1400" b="1" i="0" u="none" strike="noStrike" dirty="0">
                          <a:effectLst/>
                          <a:latin typeface="+mn-lt"/>
                          <a:ea typeface="Times New Roman" panose="02020603050405020304" pitchFamily="18" charset="0"/>
                          <a:cs typeface="Arial" panose="020B0604020202020204" pitchFamily="34" charset="0"/>
                        </a:rPr>
                        <a:t>Negative social impacts</a:t>
                      </a:r>
                      <a:endParaRPr kumimoji="0" lang="en-US" sz="1400" b="1" i="0" u="none" strike="noStrike" kern="1200" cap="none" normalizeH="0" baseline="0" dirty="0">
                        <a:ln>
                          <a:noFill/>
                        </a:ln>
                        <a:solidFill>
                          <a:schemeClr val="tx1"/>
                        </a:solidFill>
                        <a:effectLst/>
                        <a:latin typeface="+mn-lt"/>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0" i="0" u="none" strike="noStrike" kern="1200" cap="none" normalizeH="0" baseline="0" dirty="0">
                          <a:ln>
                            <a:noFill/>
                          </a:ln>
                          <a:solidFill>
                            <a:schemeClr val="tx1"/>
                          </a:solidFill>
                          <a:effectLst/>
                          <a:latin typeface="+mn-lt"/>
                          <a:ea typeface="+mn-ea"/>
                          <a:cs typeface="Calibri"/>
                        </a:rPr>
                        <a:t>How your organization affects societal issues like inequality, fairness, or political polarization.</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44601">
                <a:tc>
                  <a:txBody>
                    <a:bodyPr/>
                    <a:lstStyle/>
                    <a:p>
                      <a:pPr algn="l" fontAlgn="t">
                        <a:spcBef>
                          <a:spcPts val="0"/>
                        </a:spcBef>
                        <a:spcAft>
                          <a:spcPts val="0"/>
                        </a:spcAft>
                      </a:pPr>
                      <a:r>
                        <a:rPr lang="de-DE" sz="1400" b="1" i="0" u="none" strike="noStrike" dirty="0">
                          <a:effectLst/>
                          <a:latin typeface="+mn-lt"/>
                          <a:ea typeface="Times New Roman" panose="02020603050405020304" pitchFamily="18" charset="0"/>
                          <a:cs typeface="Arial" panose="020B0604020202020204" pitchFamily="34" charset="0"/>
                        </a:rPr>
                        <a:t>Loss of organizational reputation</a:t>
                      </a:r>
                      <a:endParaRPr lang="de-DE" sz="1400" b="1" i="0" u="none" strike="noStrike" dirty="0">
                        <a:effectLst/>
                        <a:latin typeface="+mn-lt"/>
                      </a:endParaRPr>
                    </a:p>
                  </a:txBody>
                  <a:tcPr marL="107994" marR="107994" marT="14999"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fontAlgn="t">
                        <a:spcBef>
                          <a:spcPts val="0"/>
                        </a:spcBef>
                        <a:spcAft>
                          <a:spcPts val="0"/>
                        </a:spcAft>
                      </a:pPr>
                      <a:r>
                        <a:rPr lang="de-DE" sz="1400" b="0" i="0" u="none" strike="noStrike" dirty="0">
                          <a:effectLst/>
                          <a:latin typeface="+mn-lt"/>
                          <a:ea typeface="Times New Roman" panose="02020603050405020304" pitchFamily="18" charset="0"/>
                          <a:cs typeface="Arial" panose="020B0604020202020204" pitchFamily="34" charset="0"/>
                        </a:rPr>
                        <a:t>How a decision to ban messages by certain politicians on your social media platform impacts your organization’s reputation.</a:t>
                      </a:r>
                      <a:endParaRPr lang="de-DE" sz="1400" b="0" i="0" u="none" strike="noStrike" dirty="0">
                        <a:effectLst/>
                        <a:latin typeface="+mn-lt"/>
                      </a:endParaRPr>
                    </a:p>
                  </a:txBody>
                  <a:tcPr marL="107994" marR="107994" marT="14999"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50588173"/>
                  </a:ext>
                </a:extLst>
              </a:tr>
              <a:tr h="444601">
                <a:tc>
                  <a:txBody>
                    <a:bodyPr/>
                    <a:lstStyle/>
                    <a:p>
                      <a:pPr algn="l" fontAlgn="t">
                        <a:spcBef>
                          <a:spcPts val="0"/>
                        </a:spcBef>
                        <a:spcAft>
                          <a:spcPts val="0"/>
                        </a:spcAft>
                      </a:pPr>
                      <a:r>
                        <a:rPr lang="de-DE" sz="1400" b="1" i="0" u="none" strike="noStrike" dirty="0">
                          <a:effectLst/>
                          <a:latin typeface="+mn-lt"/>
                          <a:ea typeface="Times New Roman" panose="02020603050405020304" pitchFamily="18" charset="0"/>
                          <a:cs typeface="Arial" panose="020B0604020202020204" pitchFamily="34" charset="0"/>
                        </a:rPr>
                        <a:t>Loss of consumer trust</a:t>
                      </a:r>
                      <a:endParaRPr lang="de-DE" sz="1400" b="1" i="0" u="none" strike="noStrike" dirty="0">
                        <a:effectLst/>
                        <a:latin typeface="+mn-lt"/>
                      </a:endParaRPr>
                    </a:p>
                  </a:txBody>
                  <a:tcPr marL="107994" marR="107994" marT="14999"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fontAlgn="t">
                        <a:spcBef>
                          <a:spcPts val="0"/>
                        </a:spcBef>
                        <a:spcAft>
                          <a:spcPts val="0"/>
                        </a:spcAft>
                      </a:pPr>
                      <a:r>
                        <a:rPr lang="de-DE" sz="1400" b="0" i="0" u="none" strike="noStrike" dirty="0">
                          <a:effectLst/>
                          <a:latin typeface="+mn-lt"/>
                          <a:ea typeface="Times New Roman" panose="02020603050405020304" pitchFamily="18" charset="0"/>
                          <a:cs typeface="Arial" panose="020B0604020202020204" pitchFamily="34" charset="0"/>
                        </a:rPr>
                        <a:t>How introducing algorithmic decision-making for loan approval impacts trust by customers in your company. </a:t>
                      </a:r>
                      <a:endParaRPr lang="de-DE" sz="1400" b="0" i="0" u="none" strike="noStrike" dirty="0">
                        <a:effectLst/>
                        <a:latin typeface="+mn-lt"/>
                      </a:endParaRPr>
                    </a:p>
                  </a:txBody>
                  <a:tcPr marL="107994" marR="107994" marT="14999"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177176268"/>
                  </a:ext>
                </a:extLst>
              </a:tr>
              <a:tr h="444601">
                <a:tc>
                  <a:txBody>
                    <a:bodyPr/>
                    <a:lstStyle/>
                    <a:p>
                      <a:pPr algn="l" fontAlgn="t">
                        <a:spcBef>
                          <a:spcPts val="0"/>
                        </a:spcBef>
                        <a:spcAft>
                          <a:spcPts val="0"/>
                        </a:spcAft>
                      </a:pPr>
                      <a:r>
                        <a:rPr lang="de-DE" sz="1400" b="1" i="0" u="none" strike="noStrike" dirty="0">
                          <a:effectLst/>
                          <a:latin typeface="+mn-lt"/>
                          <a:ea typeface="Times New Roman" panose="02020603050405020304" pitchFamily="18" charset="0"/>
                          <a:cs typeface="Arial" panose="020B0604020202020204" pitchFamily="34" charset="0"/>
                        </a:rPr>
                        <a:t>Liability</a:t>
                      </a:r>
                      <a:endParaRPr lang="de-DE" sz="1400" b="1" i="0" u="none" strike="noStrike" dirty="0">
                        <a:effectLst/>
                        <a:latin typeface="+mn-lt"/>
                      </a:endParaRPr>
                    </a:p>
                  </a:txBody>
                  <a:tcPr marL="107994" marR="107994" marT="14999"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fontAlgn="t">
                        <a:spcBef>
                          <a:spcPts val="0"/>
                        </a:spcBef>
                        <a:spcAft>
                          <a:spcPts val="0"/>
                        </a:spcAft>
                      </a:pPr>
                      <a:r>
                        <a:rPr lang="de-DE" sz="1400" b="0" i="0" u="none" strike="noStrike" dirty="0">
                          <a:effectLst/>
                          <a:latin typeface="+mn-lt"/>
                          <a:ea typeface="Times New Roman" panose="02020603050405020304" pitchFamily="18" charset="0"/>
                          <a:cs typeface="Arial" panose="020B0604020202020204" pitchFamily="34" charset="0"/>
                        </a:rPr>
                        <a:t>When acquiring a company, your organization may become liable for harms caused by the acquired company, even if you knew nothing about those impacts.</a:t>
                      </a:r>
                      <a:endParaRPr lang="de-DE" sz="1400" b="0" i="0" u="none" strike="noStrike" dirty="0">
                        <a:effectLst/>
                        <a:latin typeface="+mn-lt"/>
                      </a:endParaRPr>
                    </a:p>
                  </a:txBody>
                  <a:tcPr marL="107994" marR="107994" marT="14999"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085954744"/>
                  </a:ext>
                </a:extLst>
              </a:tr>
              <a:tr h="444601">
                <a:tc>
                  <a:txBody>
                    <a:bodyPr/>
                    <a:lstStyle/>
                    <a:p>
                      <a:pPr algn="l" fontAlgn="t">
                        <a:spcBef>
                          <a:spcPts val="0"/>
                        </a:spcBef>
                        <a:spcAft>
                          <a:spcPts val="0"/>
                        </a:spcAft>
                      </a:pPr>
                      <a:r>
                        <a:rPr lang="de-DE" sz="1400" b="1" i="0" u="none" strike="noStrike" dirty="0">
                          <a:effectLst/>
                          <a:latin typeface="+mn-lt"/>
                          <a:ea typeface="Times New Roman" panose="02020603050405020304" pitchFamily="18" charset="0"/>
                          <a:cs typeface="Arial" panose="020B0604020202020204" pitchFamily="34" charset="0"/>
                        </a:rPr>
                        <a:t>Legal/regulatory obligations</a:t>
                      </a:r>
                      <a:endParaRPr lang="de-DE" sz="1400" b="1" i="0" u="none" strike="noStrike" dirty="0">
                        <a:effectLst/>
                        <a:latin typeface="+mn-lt"/>
                      </a:endParaRPr>
                    </a:p>
                  </a:txBody>
                  <a:tcPr marL="107994" marR="107994" marT="14999"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fontAlgn="t">
                        <a:spcBef>
                          <a:spcPts val="0"/>
                        </a:spcBef>
                        <a:spcAft>
                          <a:spcPts val="0"/>
                        </a:spcAft>
                      </a:pPr>
                      <a:r>
                        <a:rPr lang="de-DE" sz="1400" b="0" i="0" u="none" strike="noStrike" dirty="0">
                          <a:effectLst/>
                          <a:latin typeface="+mn-lt"/>
                          <a:ea typeface="Times New Roman" panose="02020603050405020304" pitchFamily="18" charset="0"/>
                          <a:cs typeface="Arial" panose="020B0604020202020204" pitchFamily="34" charset="0"/>
                        </a:rPr>
                        <a:t>By processing personal data, you become liable to strict privacy laws like GDPR, causing significant compliance costs.</a:t>
                      </a:r>
                      <a:endParaRPr lang="de-DE" sz="1400" b="0" i="0" u="none" strike="noStrike" dirty="0">
                        <a:effectLst/>
                        <a:latin typeface="+mn-lt"/>
                      </a:endParaRPr>
                    </a:p>
                  </a:txBody>
                  <a:tcPr marL="107994" marR="107994" marT="14999"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EF3340"/>
                      </a:solidFill>
                      <a:prstDash val="solid"/>
                      <a:round/>
                      <a:headEnd type="none" w="med" len="med"/>
                      <a:tailEnd type="none" w="med" len="med"/>
                    </a:lnT>
                    <a:lnB w="12700" cap="flat" cmpd="sng" algn="ctr">
                      <a:solidFill>
                        <a:srgbClr val="EF334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62725697"/>
                  </a:ext>
                </a:extLst>
              </a:tr>
            </a:tbl>
          </a:graphicData>
        </a:graphic>
      </p:graphicFrame>
    </p:spTree>
    <p:extLst>
      <p:ext uri="{BB962C8B-B14F-4D97-AF65-F5344CB8AC3E}">
        <p14:creationId xmlns:p14="http://schemas.microsoft.com/office/powerpoint/2010/main" val="125781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66BE-908C-4CC0-BC60-7E2227472BDB}"/>
              </a:ext>
            </a:extLst>
          </p:cNvPr>
          <p:cNvSpPr>
            <a:spLocks noGrp="1"/>
          </p:cNvSpPr>
          <p:nvPr>
            <p:ph type="title"/>
          </p:nvPr>
        </p:nvSpPr>
        <p:spPr/>
        <p:txBody>
          <a:bodyPr/>
          <a:lstStyle/>
          <a:p>
            <a:r>
              <a:rPr lang="en-US" dirty="0"/>
              <a:t>Drivers of Awareness</a:t>
            </a:r>
          </a:p>
        </p:txBody>
      </p:sp>
      <p:sp>
        <p:nvSpPr>
          <p:cNvPr id="3" name="Slide Number Placeholder 2">
            <a:extLst>
              <a:ext uri="{FF2B5EF4-FFF2-40B4-BE49-F238E27FC236}">
                <a16:creationId xmlns:a16="http://schemas.microsoft.com/office/drawing/2014/main" id="{AC2512A0-715C-442A-B86C-B08D2C0B5A26}"/>
              </a:ext>
            </a:extLst>
          </p:cNvPr>
          <p:cNvSpPr>
            <a:spLocks noGrp="1"/>
          </p:cNvSpPr>
          <p:nvPr>
            <p:ph type="sldNum" sz="quarter" idx="12"/>
          </p:nvPr>
        </p:nvSpPr>
        <p:spPr/>
        <p:txBody>
          <a:bodyPr/>
          <a:lstStyle/>
          <a:p>
            <a:fld id="{A8160BDD-7155-D744-B749-9730458604AD}" type="slidenum">
              <a:rPr lang="en-US" smtClean="0"/>
              <a:t>21</a:t>
            </a:fld>
            <a:endParaRPr lang="en-US" dirty="0"/>
          </a:p>
        </p:txBody>
      </p:sp>
      <p:graphicFrame>
        <p:nvGraphicFramePr>
          <p:cNvPr id="4" name="Inhaltsplatzhalter 2">
            <a:extLst>
              <a:ext uri="{FF2B5EF4-FFF2-40B4-BE49-F238E27FC236}">
                <a16:creationId xmlns:a16="http://schemas.microsoft.com/office/drawing/2014/main" id="{B796D476-D0AF-481D-8265-5B6B99EEE216}"/>
              </a:ext>
            </a:extLst>
          </p:cNvPr>
          <p:cNvGraphicFramePr>
            <a:graphicFrameLocks/>
          </p:cNvGraphicFramePr>
          <p:nvPr>
            <p:extLst>
              <p:ext uri="{D42A27DB-BD31-4B8C-83A1-F6EECF244321}">
                <p14:modId xmlns:p14="http://schemas.microsoft.com/office/powerpoint/2010/main" val="616731378"/>
              </p:ext>
            </p:extLst>
          </p:nvPr>
        </p:nvGraphicFramePr>
        <p:xfrm>
          <a:off x="341925" y="1302040"/>
          <a:ext cx="8460150" cy="4481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3144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5A7A501-14E9-44BA-BED1-FF34EB4FDA31}"/>
              </a:ext>
            </a:extLst>
          </p:cNvPr>
          <p:cNvSpPr>
            <a:spLocks noGrp="1"/>
          </p:cNvSpPr>
          <p:nvPr>
            <p:ph sz="half" idx="1"/>
          </p:nvPr>
        </p:nvSpPr>
        <p:spPr/>
        <p:txBody>
          <a:bodyPr/>
          <a:lstStyle/>
          <a:p>
            <a:pPr marL="0" indent="0">
              <a:buNone/>
            </a:pPr>
            <a:r>
              <a:rPr lang="en-US" b="1" dirty="0"/>
              <a:t>Principles</a:t>
            </a:r>
          </a:p>
          <a:p>
            <a:r>
              <a:rPr lang="de-DE" dirty="0"/>
              <a:t>Share how the organization is already making good on its purpose, and where it is still falling short.</a:t>
            </a:r>
          </a:p>
          <a:p>
            <a:r>
              <a:rPr lang="de-DE" dirty="0"/>
              <a:t>Reinforce the ethical expectations of the organization towards every employee.</a:t>
            </a:r>
          </a:p>
          <a:p>
            <a:r>
              <a:rPr lang="de-DE" dirty="0"/>
              <a:t>Make commitments count.</a:t>
            </a:r>
            <a:endParaRPr lang="en-US" dirty="0"/>
          </a:p>
        </p:txBody>
      </p:sp>
      <p:sp>
        <p:nvSpPr>
          <p:cNvPr id="6" name="Content Placeholder 5">
            <a:extLst>
              <a:ext uri="{FF2B5EF4-FFF2-40B4-BE49-F238E27FC236}">
                <a16:creationId xmlns:a16="http://schemas.microsoft.com/office/drawing/2014/main" id="{278666F7-7DE4-4B46-BDE8-56B01FAE44A5}"/>
              </a:ext>
            </a:extLst>
          </p:cNvPr>
          <p:cNvSpPr>
            <a:spLocks noGrp="1"/>
          </p:cNvSpPr>
          <p:nvPr>
            <p:ph sz="half" idx="2"/>
          </p:nvPr>
        </p:nvSpPr>
        <p:spPr/>
        <p:txBody>
          <a:bodyPr/>
          <a:lstStyle/>
          <a:p>
            <a:pPr marL="0" indent="0">
              <a:buNone/>
            </a:pPr>
            <a:r>
              <a:rPr lang="en-US" b="1" dirty="0"/>
              <a:t>Examples</a:t>
            </a:r>
          </a:p>
          <a:p>
            <a:r>
              <a:rPr lang="en-US" b="1" dirty="0"/>
              <a:t>Leadership communication:</a:t>
            </a:r>
            <a:r>
              <a:rPr lang="en-US" dirty="0"/>
              <a:t> Share stories of brave decisions that reinforce the organization’s purpose and expectations.</a:t>
            </a:r>
          </a:p>
          <a:p>
            <a:r>
              <a:rPr lang="en-US" b="1" dirty="0"/>
              <a:t>Iconic actions: </a:t>
            </a:r>
            <a:r>
              <a:rPr lang="en-US" dirty="0"/>
              <a:t>Identify highly visible actions or policies that encapsulate your organization’s purpose and the expectations for its people. </a:t>
            </a:r>
          </a:p>
          <a:p>
            <a:r>
              <a:rPr lang="en-US" b="1" dirty="0"/>
              <a:t>Ethics moments: </a:t>
            </a:r>
            <a:r>
              <a:rPr lang="en-US" dirty="0"/>
              <a:t>Invite members of the organization to raise difficult decisions they faced or currently face in a safe and open forum in the organization.</a:t>
            </a:r>
          </a:p>
        </p:txBody>
      </p:sp>
      <p:sp>
        <p:nvSpPr>
          <p:cNvPr id="3" name="Slide Number Placeholder 2">
            <a:extLst>
              <a:ext uri="{FF2B5EF4-FFF2-40B4-BE49-F238E27FC236}">
                <a16:creationId xmlns:a16="http://schemas.microsoft.com/office/drawing/2014/main" id="{2ACB5FED-468D-45BF-A678-5ABF59081487}"/>
              </a:ext>
            </a:extLst>
          </p:cNvPr>
          <p:cNvSpPr>
            <a:spLocks noGrp="1"/>
          </p:cNvSpPr>
          <p:nvPr>
            <p:ph type="sldNum" sz="quarter" idx="12"/>
          </p:nvPr>
        </p:nvSpPr>
        <p:spPr/>
        <p:txBody>
          <a:bodyPr/>
          <a:lstStyle/>
          <a:p>
            <a:fld id="{A8160BDD-7155-D744-B749-9730458604AD}" type="slidenum">
              <a:rPr lang="en-US" smtClean="0"/>
              <a:t>22</a:t>
            </a:fld>
            <a:endParaRPr lang="en-US" dirty="0"/>
          </a:p>
        </p:txBody>
      </p:sp>
      <p:sp>
        <p:nvSpPr>
          <p:cNvPr id="4" name="Title 3">
            <a:extLst>
              <a:ext uri="{FF2B5EF4-FFF2-40B4-BE49-F238E27FC236}">
                <a16:creationId xmlns:a16="http://schemas.microsoft.com/office/drawing/2014/main" id="{26C8DA6D-0705-49F6-BDD6-A30A5A56C1CD}"/>
              </a:ext>
            </a:extLst>
          </p:cNvPr>
          <p:cNvSpPr>
            <a:spLocks noGrp="1"/>
          </p:cNvSpPr>
          <p:nvPr>
            <p:ph type="title"/>
          </p:nvPr>
        </p:nvSpPr>
        <p:spPr/>
        <p:txBody>
          <a:bodyPr/>
          <a:lstStyle/>
          <a:p>
            <a:r>
              <a:rPr lang="en-US" dirty="0"/>
              <a:t>Clarity of Purpose and Expectations</a:t>
            </a:r>
          </a:p>
        </p:txBody>
      </p:sp>
    </p:spTree>
    <p:extLst>
      <p:ext uri="{BB962C8B-B14F-4D97-AF65-F5344CB8AC3E}">
        <p14:creationId xmlns:p14="http://schemas.microsoft.com/office/powerpoint/2010/main" val="3456706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F7FD6-FF01-4F59-93AD-77A2319E4986}"/>
              </a:ext>
            </a:extLst>
          </p:cNvPr>
          <p:cNvSpPr>
            <a:spLocks noGrp="1"/>
          </p:cNvSpPr>
          <p:nvPr>
            <p:ph type="title"/>
          </p:nvPr>
        </p:nvSpPr>
        <p:spPr/>
        <p:txBody>
          <a:bodyPr/>
          <a:lstStyle/>
          <a:p>
            <a:r>
              <a:rPr lang="en-US" dirty="0"/>
              <a:t>Diversity of Thought</a:t>
            </a:r>
          </a:p>
        </p:txBody>
      </p:sp>
      <p:sp>
        <p:nvSpPr>
          <p:cNvPr id="3" name="Content Placeholder 2">
            <a:extLst>
              <a:ext uri="{FF2B5EF4-FFF2-40B4-BE49-F238E27FC236}">
                <a16:creationId xmlns:a16="http://schemas.microsoft.com/office/drawing/2014/main" id="{8B4C1D29-422C-47AD-8241-1B8E794D98F2}"/>
              </a:ext>
            </a:extLst>
          </p:cNvPr>
          <p:cNvSpPr>
            <a:spLocks noGrp="1"/>
          </p:cNvSpPr>
          <p:nvPr>
            <p:ph sz="half" idx="1"/>
          </p:nvPr>
        </p:nvSpPr>
        <p:spPr/>
        <p:txBody>
          <a:bodyPr/>
          <a:lstStyle/>
          <a:p>
            <a:pPr marL="0" indent="0">
              <a:buNone/>
            </a:pPr>
            <a:r>
              <a:rPr lang="en-US" b="1" dirty="0"/>
              <a:t>Principles</a:t>
            </a:r>
          </a:p>
          <a:p>
            <a:r>
              <a:rPr lang="de-DE" dirty="0"/>
              <a:t>The more diverse the teams working on new technology, the more likely it is that someone will spot an ethical risk.</a:t>
            </a:r>
          </a:p>
          <a:p>
            <a:r>
              <a:rPr lang="de-DE" dirty="0"/>
              <a:t>Diversity and inclusion efforts are crucial but not sufficient to achieve diversity of thought.</a:t>
            </a:r>
          </a:p>
          <a:p>
            <a:r>
              <a:rPr lang="de-DE" dirty="0"/>
              <a:t>Teams whose members have different cognitive styles and encourage open-mindedness are more likely to display diversity of thought.</a:t>
            </a:r>
            <a:endParaRPr lang="en-US" dirty="0"/>
          </a:p>
        </p:txBody>
      </p:sp>
      <p:sp>
        <p:nvSpPr>
          <p:cNvPr id="4" name="Content Placeholder 3">
            <a:extLst>
              <a:ext uri="{FF2B5EF4-FFF2-40B4-BE49-F238E27FC236}">
                <a16:creationId xmlns:a16="http://schemas.microsoft.com/office/drawing/2014/main" id="{8C978AA9-0913-4C8B-AF73-23AF3C812EC3}"/>
              </a:ext>
            </a:extLst>
          </p:cNvPr>
          <p:cNvSpPr>
            <a:spLocks noGrp="1"/>
          </p:cNvSpPr>
          <p:nvPr>
            <p:ph sz="half" idx="2"/>
          </p:nvPr>
        </p:nvSpPr>
        <p:spPr/>
        <p:txBody>
          <a:bodyPr/>
          <a:lstStyle/>
          <a:p>
            <a:pPr marL="0" indent="0">
              <a:buNone/>
            </a:pPr>
            <a:r>
              <a:rPr lang="en-US" b="1" dirty="0"/>
              <a:t>Examples </a:t>
            </a:r>
          </a:p>
          <a:p>
            <a:r>
              <a:rPr lang="en-US" b="1" dirty="0"/>
              <a:t>DEI efforts:</a:t>
            </a:r>
            <a:r>
              <a:rPr lang="en-US" dirty="0"/>
              <a:t> Develop a Diversity and Inclusion policy.</a:t>
            </a:r>
          </a:p>
          <a:p>
            <a:r>
              <a:rPr lang="en-US" b="1" dirty="0"/>
              <a:t>Encourage open-mindedness and intellectual humility: </a:t>
            </a:r>
            <a:r>
              <a:rPr lang="en-US" dirty="0"/>
              <a:t>Insist on every employee displaying respect for other viewpoints.</a:t>
            </a:r>
          </a:p>
          <a:p>
            <a:r>
              <a:rPr lang="en-US" b="1" dirty="0"/>
              <a:t>Engage stakeholders and outside experts: </a:t>
            </a:r>
            <a:r>
              <a:rPr lang="en-US" dirty="0"/>
              <a:t>Invite outside experts or stakeholder representatives to an open discussion. </a:t>
            </a:r>
            <a:endParaRPr lang="de-DE" dirty="0"/>
          </a:p>
          <a:p>
            <a:r>
              <a:rPr lang="en-US" b="1" dirty="0"/>
              <a:t>Use ethical foresight tools: </a:t>
            </a:r>
            <a:r>
              <a:rPr lang="de-DE" dirty="0"/>
              <a:t>Conduct a scenario analysis as part of your regular planning process.</a:t>
            </a:r>
            <a:endParaRPr lang="en-US" dirty="0"/>
          </a:p>
        </p:txBody>
      </p:sp>
      <p:sp>
        <p:nvSpPr>
          <p:cNvPr id="5" name="Slide Number Placeholder 4">
            <a:extLst>
              <a:ext uri="{FF2B5EF4-FFF2-40B4-BE49-F238E27FC236}">
                <a16:creationId xmlns:a16="http://schemas.microsoft.com/office/drawing/2014/main" id="{165F0938-B259-425E-BEFF-D87DF63359E2}"/>
              </a:ext>
            </a:extLst>
          </p:cNvPr>
          <p:cNvSpPr>
            <a:spLocks noGrp="1"/>
          </p:cNvSpPr>
          <p:nvPr>
            <p:ph type="sldNum" sz="quarter" idx="12"/>
          </p:nvPr>
        </p:nvSpPr>
        <p:spPr/>
        <p:txBody>
          <a:bodyPr/>
          <a:lstStyle/>
          <a:p>
            <a:fld id="{A8160BDD-7155-D744-B749-9730458604AD}" type="slidenum">
              <a:rPr lang="en-US" smtClean="0"/>
              <a:t>23</a:t>
            </a:fld>
            <a:endParaRPr lang="en-US" dirty="0"/>
          </a:p>
        </p:txBody>
      </p:sp>
    </p:spTree>
    <p:extLst>
      <p:ext uri="{BB962C8B-B14F-4D97-AF65-F5344CB8AC3E}">
        <p14:creationId xmlns:p14="http://schemas.microsoft.com/office/powerpoint/2010/main" val="1040077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58E62-A4AA-488D-A9FC-6986E1E7E592}"/>
              </a:ext>
            </a:extLst>
          </p:cNvPr>
          <p:cNvSpPr>
            <a:spLocks noGrp="1"/>
          </p:cNvSpPr>
          <p:nvPr>
            <p:ph type="title"/>
          </p:nvPr>
        </p:nvSpPr>
        <p:spPr/>
        <p:txBody>
          <a:bodyPr/>
          <a:lstStyle/>
          <a:p>
            <a:r>
              <a:rPr lang="en-US" dirty="0"/>
              <a:t>Organizational Memory</a:t>
            </a:r>
          </a:p>
        </p:txBody>
      </p:sp>
      <p:sp>
        <p:nvSpPr>
          <p:cNvPr id="3" name="Content Placeholder 2">
            <a:extLst>
              <a:ext uri="{FF2B5EF4-FFF2-40B4-BE49-F238E27FC236}">
                <a16:creationId xmlns:a16="http://schemas.microsoft.com/office/drawing/2014/main" id="{7303B04B-B501-449C-8871-7E4DE875D2CE}"/>
              </a:ext>
            </a:extLst>
          </p:cNvPr>
          <p:cNvSpPr>
            <a:spLocks noGrp="1"/>
          </p:cNvSpPr>
          <p:nvPr>
            <p:ph sz="half" idx="1"/>
          </p:nvPr>
        </p:nvSpPr>
        <p:spPr/>
        <p:txBody>
          <a:bodyPr/>
          <a:lstStyle/>
          <a:p>
            <a:pPr marL="0" indent="0">
              <a:buNone/>
            </a:pPr>
            <a:r>
              <a:rPr lang="en-US" b="1" dirty="0"/>
              <a:t>Principles</a:t>
            </a:r>
          </a:p>
          <a:p>
            <a:r>
              <a:rPr lang="de-DE" dirty="0"/>
              <a:t>The ability of organizations to record, share, and act on learnings from the past. </a:t>
            </a:r>
          </a:p>
          <a:p>
            <a:r>
              <a:rPr lang="de-DE" dirty="0"/>
              <a:t>Organizations can learn from mistakes by reflecting on the root causes of ethical incidents.</a:t>
            </a:r>
          </a:p>
          <a:p>
            <a:r>
              <a:rPr lang="de-DE" dirty="0"/>
              <a:t>Ethical foresight is a way of thinking about and planning for ethical risk and opportunity in everyday practice.</a:t>
            </a:r>
            <a:endParaRPr lang="en-US" dirty="0"/>
          </a:p>
        </p:txBody>
      </p:sp>
      <p:sp>
        <p:nvSpPr>
          <p:cNvPr id="4" name="Content Placeholder 3">
            <a:extLst>
              <a:ext uri="{FF2B5EF4-FFF2-40B4-BE49-F238E27FC236}">
                <a16:creationId xmlns:a16="http://schemas.microsoft.com/office/drawing/2014/main" id="{4D0843D2-8D27-44BA-8A65-2EF4F5E150EE}"/>
              </a:ext>
            </a:extLst>
          </p:cNvPr>
          <p:cNvSpPr>
            <a:spLocks noGrp="1"/>
          </p:cNvSpPr>
          <p:nvPr>
            <p:ph sz="half" idx="2"/>
          </p:nvPr>
        </p:nvSpPr>
        <p:spPr/>
        <p:txBody>
          <a:bodyPr/>
          <a:lstStyle/>
          <a:p>
            <a:pPr marL="0" indent="0">
              <a:buNone/>
            </a:pPr>
            <a:r>
              <a:rPr lang="en-US" b="1" dirty="0"/>
              <a:t>Examples</a:t>
            </a:r>
          </a:p>
          <a:p>
            <a:r>
              <a:rPr lang="en-US" b="1" dirty="0"/>
              <a:t>Establish a Review Board: </a:t>
            </a:r>
            <a:r>
              <a:rPr lang="en-US" dirty="0"/>
              <a:t>Establish an external ethics review board and/or an internal ethics function.</a:t>
            </a:r>
          </a:p>
          <a:p>
            <a:r>
              <a:rPr lang="en-US" b="1" dirty="0"/>
              <a:t>Investigate ethical failures </a:t>
            </a:r>
            <a:r>
              <a:rPr lang="en-US" dirty="0"/>
              <a:t>to identify individual as well as structural root causes.</a:t>
            </a:r>
          </a:p>
          <a:p>
            <a:r>
              <a:rPr lang="en-US" b="1" dirty="0"/>
              <a:t>Share Learnings:</a:t>
            </a:r>
            <a:r>
              <a:rPr lang="en-US" dirty="0"/>
              <a:t> Share learnings with employees and embed learnings in ethics training.</a:t>
            </a:r>
          </a:p>
          <a:p>
            <a:r>
              <a:rPr lang="en-US" b="1" dirty="0"/>
              <a:t>Document Learnings:</a:t>
            </a:r>
            <a:r>
              <a:rPr lang="en-US" dirty="0"/>
              <a:t> Document ethics review and decision-making processes.</a:t>
            </a:r>
          </a:p>
        </p:txBody>
      </p:sp>
      <p:sp>
        <p:nvSpPr>
          <p:cNvPr id="5" name="Slide Number Placeholder 4">
            <a:extLst>
              <a:ext uri="{FF2B5EF4-FFF2-40B4-BE49-F238E27FC236}">
                <a16:creationId xmlns:a16="http://schemas.microsoft.com/office/drawing/2014/main" id="{05938CEF-199F-4376-9F0F-035747804D9A}"/>
              </a:ext>
            </a:extLst>
          </p:cNvPr>
          <p:cNvSpPr>
            <a:spLocks noGrp="1"/>
          </p:cNvSpPr>
          <p:nvPr>
            <p:ph type="sldNum" sz="quarter" idx="12"/>
          </p:nvPr>
        </p:nvSpPr>
        <p:spPr/>
        <p:txBody>
          <a:bodyPr/>
          <a:lstStyle/>
          <a:p>
            <a:fld id="{A8160BDD-7155-D744-B749-9730458604AD}" type="slidenum">
              <a:rPr lang="en-US" smtClean="0"/>
              <a:t>24</a:t>
            </a:fld>
            <a:endParaRPr lang="en-US" dirty="0"/>
          </a:p>
        </p:txBody>
      </p:sp>
    </p:spTree>
    <p:extLst>
      <p:ext uri="{BB962C8B-B14F-4D97-AF65-F5344CB8AC3E}">
        <p14:creationId xmlns:p14="http://schemas.microsoft.com/office/powerpoint/2010/main" val="3570685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0BA6-8282-4678-80EA-A4D373EDA822}"/>
              </a:ext>
            </a:extLst>
          </p:cNvPr>
          <p:cNvSpPr>
            <a:spLocks noGrp="1"/>
          </p:cNvSpPr>
          <p:nvPr>
            <p:ph type="title"/>
          </p:nvPr>
        </p:nvSpPr>
        <p:spPr/>
        <p:txBody>
          <a:bodyPr/>
          <a:lstStyle/>
          <a:p>
            <a:r>
              <a:rPr lang="en-US" dirty="0"/>
              <a:t>Speak Up!</a:t>
            </a:r>
          </a:p>
        </p:txBody>
      </p:sp>
      <p:sp>
        <p:nvSpPr>
          <p:cNvPr id="3" name="Content Placeholder 2">
            <a:extLst>
              <a:ext uri="{FF2B5EF4-FFF2-40B4-BE49-F238E27FC236}">
                <a16:creationId xmlns:a16="http://schemas.microsoft.com/office/drawing/2014/main" id="{8CB4A72A-842D-4AC3-8B3D-061D4EB6AA64}"/>
              </a:ext>
            </a:extLst>
          </p:cNvPr>
          <p:cNvSpPr>
            <a:spLocks noGrp="1"/>
          </p:cNvSpPr>
          <p:nvPr>
            <p:ph sz="half" idx="1"/>
          </p:nvPr>
        </p:nvSpPr>
        <p:spPr/>
        <p:txBody>
          <a:bodyPr/>
          <a:lstStyle/>
          <a:p>
            <a:pPr marL="0" indent="0">
              <a:buNone/>
            </a:pPr>
            <a:r>
              <a:rPr lang="en-US" b="1" dirty="0"/>
              <a:t>Principles</a:t>
            </a:r>
          </a:p>
          <a:p>
            <a:r>
              <a:rPr lang="de-DE" dirty="0"/>
              <a:t>Create an open culture where people can raise serious concerns and be heard. </a:t>
            </a:r>
          </a:p>
          <a:p>
            <a:r>
              <a:rPr lang="de-DE" dirty="0"/>
              <a:t>To be credible, leaders must react to criticism in an open and welcoming way. </a:t>
            </a:r>
          </a:p>
          <a:p>
            <a:r>
              <a:rPr lang="de-DE" dirty="0"/>
              <a:t>Encouraging speak-up can get organizations only so far.</a:t>
            </a:r>
            <a:endParaRPr lang="en-US" dirty="0"/>
          </a:p>
        </p:txBody>
      </p:sp>
      <p:sp>
        <p:nvSpPr>
          <p:cNvPr id="4" name="Content Placeholder 3">
            <a:extLst>
              <a:ext uri="{FF2B5EF4-FFF2-40B4-BE49-F238E27FC236}">
                <a16:creationId xmlns:a16="http://schemas.microsoft.com/office/drawing/2014/main" id="{BC32F13B-D58F-4D93-ADD2-7D1F04674306}"/>
              </a:ext>
            </a:extLst>
          </p:cNvPr>
          <p:cNvSpPr>
            <a:spLocks noGrp="1"/>
          </p:cNvSpPr>
          <p:nvPr>
            <p:ph sz="half" idx="2"/>
          </p:nvPr>
        </p:nvSpPr>
        <p:spPr/>
        <p:txBody>
          <a:bodyPr/>
          <a:lstStyle/>
          <a:p>
            <a:pPr marL="0" indent="0">
              <a:buNone/>
            </a:pPr>
            <a:r>
              <a:rPr lang="en-US" b="1" dirty="0"/>
              <a:t>Examples</a:t>
            </a:r>
          </a:p>
          <a:p>
            <a:r>
              <a:rPr lang="en-US" b="1" dirty="0"/>
              <a:t>Foster a culture of trust and candor:</a:t>
            </a:r>
            <a:r>
              <a:rPr lang="en-US" dirty="0"/>
              <a:t> Employees must trust and respect one another and organizational leadership for candid feedback to flow freely. </a:t>
            </a:r>
          </a:p>
          <a:p>
            <a:r>
              <a:rPr lang="en-US" b="1" dirty="0"/>
              <a:t>Create safe and confidential reporting channels:</a:t>
            </a:r>
            <a:r>
              <a:rPr lang="en-US" dirty="0"/>
              <a:t> An ethics hotline allows employees to speak up anonymously. Ethics hotlines should be operated by a trusted third-party vendor.</a:t>
            </a:r>
            <a:endParaRPr lang="de-DE" dirty="0"/>
          </a:p>
        </p:txBody>
      </p:sp>
      <p:sp>
        <p:nvSpPr>
          <p:cNvPr id="5" name="Slide Number Placeholder 4">
            <a:extLst>
              <a:ext uri="{FF2B5EF4-FFF2-40B4-BE49-F238E27FC236}">
                <a16:creationId xmlns:a16="http://schemas.microsoft.com/office/drawing/2014/main" id="{B104A232-A10D-4899-A801-032078255C0B}"/>
              </a:ext>
            </a:extLst>
          </p:cNvPr>
          <p:cNvSpPr>
            <a:spLocks noGrp="1"/>
          </p:cNvSpPr>
          <p:nvPr>
            <p:ph type="sldNum" sz="quarter" idx="12"/>
          </p:nvPr>
        </p:nvSpPr>
        <p:spPr/>
        <p:txBody>
          <a:bodyPr/>
          <a:lstStyle/>
          <a:p>
            <a:fld id="{A8160BDD-7155-D744-B749-9730458604AD}" type="slidenum">
              <a:rPr lang="en-US" smtClean="0"/>
              <a:t>25</a:t>
            </a:fld>
            <a:endParaRPr lang="en-US" dirty="0"/>
          </a:p>
        </p:txBody>
      </p:sp>
    </p:spTree>
    <p:extLst>
      <p:ext uri="{BB962C8B-B14F-4D97-AF65-F5344CB8AC3E}">
        <p14:creationId xmlns:p14="http://schemas.microsoft.com/office/powerpoint/2010/main" val="2473844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00265B-AAC0-4090-80F3-59529B6B1712}"/>
              </a:ext>
            </a:extLst>
          </p:cNvPr>
          <p:cNvSpPr>
            <a:spLocks noGrp="1"/>
          </p:cNvSpPr>
          <p:nvPr>
            <p:ph type="sldNum" sz="quarter" idx="12"/>
          </p:nvPr>
        </p:nvSpPr>
        <p:spPr/>
        <p:txBody>
          <a:bodyPr/>
          <a:lstStyle/>
          <a:p>
            <a:fld id="{A8160BDD-7155-D744-B749-9730458604AD}" type="slidenum">
              <a:rPr lang="en-US" smtClean="0"/>
              <a:t>26</a:t>
            </a:fld>
            <a:endParaRPr lang="en-US" dirty="0"/>
          </a:p>
        </p:txBody>
      </p:sp>
      <p:sp>
        <p:nvSpPr>
          <p:cNvPr id="6" name="Title 5">
            <a:extLst>
              <a:ext uri="{FF2B5EF4-FFF2-40B4-BE49-F238E27FC236}">
                <a16:creationId xmlns:a16="http://schemas.microsoft.com/office/drawing/2014/main" id="{6FB52FB3-F68F-48C6-930A-6F84076343FE}"/>
              </a:ext>
            </a:extLst>
          </p:cNvPr>
          <p:cNvSpPr>
            <a:spLocks noGrp="1"/>
          </p:cNvSpPr>
          <p:nvPr>
            <p:ph type="title"/>
          </p:nvPr>
        </p:nvSpPr>
        <p:spPr/>
        <p:txBody>
          <a:bodyPr/>
          <a:lstStyle/>
          <a:p>
            <a:r>
              <a:rPr lang="en-US" dirty="0"/>
              <a:t>Activity: Identifying Drivers of Awareness</a:t>
            </a:r>
          </a:p>
        </p:txBody>
      </p:sp>
      <p:sp>
        <p:nvSpPr>
          <p:cNvPr id="7" name="Content Placeholder 6">
            <a:extLst>
              <a:ext uri="{FF2B5EF4-FFF2-40B4-BE49-F238E27FC236}">
                <a16:creationId xmlns:a16="http://schemas.microsoft.com/office/drawing/2014/main" id="{30EF232E-A3E3-437C-BC6A-9028A6CC872B}"/>
              </a:ext>
            </a:extLst>
          </p:cNvPr>
          <p:cNvSpPr>
            <a:spLocks noGrp="1"/>
          </p:cNvSpPr>
          <p:nvPr>
            <p:ph idx="1"/>
          </p:nvPr>
        </p:nvSpPr>
        <p:spPr/>
        <p:txBody>
          <a:bodyPr/>
          <a:lstStyle/>
          <a:p>
            <a:pPr marL="0" indent="0">
              <a:buNone/>
            </a:pPr>
            <a:r>
              <a:rPr lang="en-US" dirty="0"/>
              <a:t>Scenario: Consider the </a:t>
            </a:r>
            <a:r>
              <a:rPr lang="en-US" dirty="0" err="1"/>
              <a:t>RudiBrace</a:t>
            </a:r>
            <a:r>
              <a:rPr lang="en-US" dirty="0"/>
              <a:t> product, or a product from your workplace.</a:t>
            </a:r>
            <a:br>
              <a:rPr lang="en-US" dirty="0"/>
            </a:br>
            <a:br>
              <a:rPr lang="en-US" dirty="0"/>
            </a:br>
            <a:endParaRPr lang="en-US" dirty="0"/>
          </a:p>
          <a:p>
            <a:pPr>
              <a:buFont typeface="+mj-lt"/>
              <a:buAutoNum type="arabicPeriod"/>
            </a:pPr>
            <a:r>
              <a:rPr lang="en-US" dirty="0"/>
              <a:t>List two or three ethical risks and/or business impacts that you want to drive awareness of. </a:t>
            </a:r>
            <a:br>
              <a:rPr lang="en-US" dirty="0"/>
            </a:br>
            <a:br>
              <a:rPr lang="en-US" dirty="0"/>
            </a:br>
            <a:endParaRPr lang="en-US" dirty="0"/>
          </a:p>
          <a:p>
            <a:pPr>
              <a:buFont typeface="+mj-lt"/>
              <a:buAutoNum type="arabicPeriod"/>
            </a:pPr>
            <a:r>
              <a:rPr lang="en-US" dirty="0"/>
              <a:t>Select two drivers of ethical awareness and explain how they can help improve awareness.</a:t>
            </a:r>
          </a:p>
        </p:txBody>
      </p:sp>
    </p:spTree>
    <p:extLst>
      <p:ext uri="{BB962C8B-B14F-4D97-AF65-F5344CB8AC3E}">
        <p14:creationId xmlns:p14="http://schemas.microsoft.com/office/powerpoint/2010/main" val="1208541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295E-5B70-4D69-B0E7-8C37C01F945A}"/>
              </a:ext>
            </a:extLst>
          </p:cNvPr>
          <p:cNvSpPr>
            <a:spLocks noGrp="1"/>
          </p:cNvSpPr>
          <p:nvPr>
            <p:ph type="title"/>
          </p:nvPr>
        </p:nvSpPr>
        <p:spPr/>
        <p:txBody>
          <a:bodyPr/>
          <a:lstStyle/>
          <a:p>
            <a:r>
              <a:rPr lang="en-US" dirty="0"/>
              <a:t>Develop Professional Ethics within Organizations</a:t>
            </a:r>
          </a:p>
        </p:txBody>
      </p:sp>
      <p:sp>
        <p:nvSpPr>
          <p:cNvPr id="3" name="Text Placeholder 2">
            <a:extLst>
              <a:ext uri="{FF2B5EF4-FFF2-40B4-BE49-F238E27FC236}">
                <a16:creationId xmlns:a16="http://schemas.microsoft.com/office/drawing/2014/main" id="{FF4DB5BA-708B-46B7-BF3C-90436F4CFE59}"/>
              </a:ext>
            </a:extLst>
          </p:cNvPr>
          <p:cNvSpPr>
            <a:spLocks noGrp="1"/>
          </p:cNvSpPr>
          <p:nvPr>
            <p:ph type="body" idx="1"/>
          </p:nvPr>
        </p:nvSpPr>
        <p:spPr/>
        <p:txBody>
          <a:bodyPr/>
          <a:lstStyle/>
          <a:p>
            <a:r>
              <a:rPr lang="en-US" dirty="0"/>
              <a:t>Topic D</a:t>
            </a:r>
          </a:p>
        </p:txBody>
      </p:sp>
      <p:sp>
        <p:nvSpPr>
          <p:cNvPr id="4" name="Slide Number Placeholder 3">
            <a:extLst>
              <a:ext uri="{FF2B5EF4-FFF2-40B4-BE49-F238E27FC236}">
                <a16:creationId xmlns:a16="http://schemas.microsoft.com/office/drawing/2014/main" id="{B850099E-3810-4075-AAAD-9092D0D85227}"/>
              </a:ext>
            </a:extLst>
          </p:cNvPr>
          <p:cNvSpPr>
            <a:spLocks noGrp="1"/>
          </p:cNvSpPr>
          <p:nvPr>
            <p:ph type="sldNum" sz="quarter" idx="12"/>
          </p:nvPr>
        </p:nvSpPr>
        <p:spPr/>
        <p:txBody>
          <a:bodyPr/>
          <a:lstStyle/>
          <a:p>
            <a:fld id="{A8160BDD-7155-D744-B749-9730458604AD}" type="slidenum">
              <a:rPr lang="en-US" smtClean="0"/>
              <a:t>27</a:t>
            </a:fld>
            <a:endParaRPr lang="en-US" dirty="0"/>
          </a:p>
        </p:txBody>
      </p:sp>
    </p:spTree>
    <p:extLst>
      <p:ext uri="{BB962C8B-B14F-4D97-AF65-F5344CB8AC3E}">
        <p14:creationId xmlns:p14="http://schemas.microsoft.com/office/powerpoint/2010/main" val="3248114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337291-561E-41C0-9046-888ABBCC756E}"/>
              </a:ext>
            </a:extLst>
          </p:cNvPr>
          <p:cNvSpPr>
            <a:spLocks noGrp="1"/>
          </p:cNvSpPr>
          <p:nvPr>
            <p:ph type="title"/>
          </p:nvPr>
        </p:nvSpPr>
        <p:spPr/>
        <p:txBody>
          <a:bodyPr/>
          <a:lstStyle/>
          <a:p>
            <a:r>
              <a:rPr lang="en-US" dirty="0"/>
              <a:t>People's Qualities and Organizational Culture</a:t>
            </a:r>
          </a:p>
        </p:txBody>
      </p:sp>
      <p:sp>
        <p:nvSpPr>
          <p:cNvPr id="3" name="Content Placeholder 2">
            <a:extLst>
              <a:ext uri="{FF2B5EF4-FFF2-40B4-BE49-F238E27FC236}">
                <a16:creationId xmlns:a16="http://schemas.microsoft.com/office/drawing/2014/main" id="{6979E682-4590-4630-AE23-6506E6E1889B}"/>
              </a:ext>
            </a:extLst>
          </p:cNvPr>
          <p:cNvSpPr>
            <a:spLocks noGrp="1"/>
          </p:cNvSpPr>
          <p:nvPr>
            <p:ph sz="half" idx="2"/>
          </p:nvPr>
        </p:nvSpPr>
        <p:spPr/>
        <p:txBody>
          <a:bodyPr/>
          <a:lstStyle/>
          <a:p>
            <a:pPr marL="0" indent="0">
              <a:buNone/>
            </a:pPr>
            <a:r>
              <a:rPr lang="en-US" dirty="0"/>
              <a:t>Ethical organizations depend on qualities of their people: collegiality, prudence, etc.</a:t>
            </a:r>
          </a:p>
          <a:p>
            <a:pPr marL="0" indent="0">
              <a:buNone/>
            </a:pPr>
            <a:endParaRPr lang="en-US" dirty="0"/>
          </a:p>
          <a:p>
            <a:pPr marL="0" indent="0">
              <a:buNone/>
            </a:pPr>
            <a:r>
              <a:rPr lang="en-US" dirty="0"/>
              <a:t>Unethical organizations cultivate bad qualities: dishonesty, secrecy, etc. </a:t>
            </a:r>
          </a:p>
          <a:p>
            <a:pPr marL="0" indent="0">
              <a:buNone/>
            </a:pPr>
            <a:endParaRPr lang="en-US" dirty="0"/>
          </a:p>
          <a:p>
            <a:pPr marL="0" indent="0">
              <a:buNone/>
            </a:pPr>
            <a:r>
              <a:rPr lang="en-US" dirty="0"/>
              <a:t>How to stimulate good qualities? </a:t>
            </a:r>
          </a:p>
          <a:p>
            <a:r>
              <a:rPr lang="en-US" dirty="0"/>
              <a:t>Community building</a:t>
            </a:r>
          </a:p>
          <a:p>
            <a:r>
              <a:rPr lang="en-US" dirty="0"/>
              <a:t>Professional skills development</a:t>
            </a:r>
          </a:p>
          <a:p>
            <a:r>
              <a:rPr lang="en-US" dirty="0"/>
              <a:t>Training and education</a:t>
            </a:r>
          </a:p>
          <a:p>
            <a:r>
              <a:rPr lang="en-US" dirty="0"/>
              <a:t>Team management</a:t>
            </a:r>
          </a:p>
        </p:txBody>
      </p:sp>
      <p:sp>
        <p:nvSpPr>
          <p:cNvPr id="4" name="Slide Number Placeholder 3">
            <a:extLst>
              <a:ext uri="{FF2B5EF4-FFF2-40B4-BE49-F238E27FC236}">
                <a16:creationId xmlns:a16="http://schemas.microsoft.com/office/drawing/2014/main" id="{A09FF713-3E03-4B9E-9083-9277E0B7C9E2}"/>
              </a:ext>
            </a:extLst>
          </p:cNvPr>
          <p:cNvSpPr>
            <a:spLocks noGrp="1"/>
          </p:cNvSpPr>
          <p:nvPr>
            <p:ph type="sldNum" sz="quarter" idx="12"/>
          </p:nvPr>
        </p:nvSpPr>
        <p:spPr/>
        <p:txBody>
          <a:bodyPr/>
          <a:lstStyle/>
          <a:p>
            <a:fld id="{A8160BDD-7155-D744-B749-9730458604AD}" type="slidenum">
              <a:rPr lang="en-US" smtClean="0"/>
              <a:t>28</a:t>
            </a:fld>
            <a:endParaRPr lang="en-US" dirty="0"/>
          </a:p>
        </p:txBody>
      </p:sp>
      <p:pic>
        <p:nvPicPr>
          <p:cNvPr id="7" name="Content Placeholder 6" descr="Blue brain underwater">
            <a:extLst>
              <a:ext uri="{FF2B5EF4-FFF2-40B4-BE49-F238E27FC236}">
                <a16:creationId xmlns:a16="http://schemas.microsoft.com/office/drawing/2014/main" id="{223B4871-458F-4053-A2AF-52616E5E7CA9}"/>
              </a:ext>
            </a:extLst>
          </p:cNvPr>
          <p:cNvPicPr>
            <a:picLocks noGrp="1" noChangeAspect="1"/>
          </p:cNvPicPr>
          <p:nvPr>
            <p:ph sz="half" idx="1"/>
          </p:nvPr>
        </p:nvPicPr>
        <p:blipFill>
          <a:blip r:embed="rId2"/>
          <a:stretch>
            <a:fillRect/>
          </a:stretch>
        </p:blipFill>
        <p:spPr>
          <a:xfrm>
            <a:off x="457200" y="2727325"/>
            <a:ext cx="4038600" cy="2271712"/>
          </a:xfrm>
          <a:prstGeom prst="rect">
            <a:avLst/>
          </a:prstGeom>
          <a:noFill/>
        </p:spPr>
      </p:pic>
    </p:spTree>
    <p:extLst>
      <p:ext uri="{BB962C8B-B14F-4D97-AF65-F5344CB8AC3E}">
        <p14:creationId xmlns:p14="http://schemas.microsoft.com/office/powerpoint/2010/main" val="1962749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DCE9-A7CC-4493-87AF-26249EAC595D}"/>
              </a:ext>
            </a:extLst>
          </p:cNvPr>
          <p:cNvSpPr>
            <a:spLocks noGrp="1"/>
          </p:cNvSpPr>
          <p:nvPr>
            <p:ph type="title"/>
          </p:nvPr>
        </p:nvSpPr>
        <p:spPr/>
        <p:txBody>
          <a:bodyPr/>
          <a:lstStyle/>
          <a:p>
            <a:r>
              <a:rPr lang="en-US" dirty="0"/>
              <a:t>Ethics in Traditional Professions</a:t>
            </a:r>
          </a:p>
        </p:txBody>
      </p:sp>
      <p:sp>
        <p:nvSpPr>
          <p:cNvPr id="3" name="Content Placeholder 2">
            <a:extLst>
              <a:ext uri="{FF2B5EF4-FFF2-40B4-BE49-F238E27FC236}">
                <a16:creationId xmlns:a16="http://schemas.microsoft.com/office/drawing/2014/main" id="{629A72F3-6C1F-4221-99E3-2E4BC7469B38}"/>
              </a:ext>
            </a:extLst>
          </p:cNvPr>
          <p:cNvSpPr>
            <a:spLocks noGrp="1"/>
          </p:cNvSpPr>
          <p:nvPr>
            <p:ph sz="half" idx="1"/>
          </p:nvPr>
        </p:nvSpPr>
        <p:spPr/>
        <p:txBody>
          <a:bodyPr/>
          <a:lstStyle/>
          <a:p>
            <a:pPr marL="0" indent="0">
              <a:buNone/>
            </a:pPr>
            <a:r>
              <a:rPr lang="en-US" dirty="0"/>
              <a:t>Ethical oaths in finance and medicine:</a:t>
            </a:r>
          </a:p>
          <a:p>
            <a:pPr marL="0" indent="0">
              <a:buNone/>
            </a:pPr>
            <a:endParaRPr lang="en-US" dirty="0"/>
          </a:p>
          <a:p>
            <a:pPr marL="285750" indent="-285750">
              <a:buFont typeface="Arial" panose="020B0604020202020204" pitchFamily="34" charset="0"/>
              <a:buChar char="•"/>
            </a:pPr>
            <a:r>
              <a:rPr lang="en-US" dirty="0"/>
              <a:t>In Ancient Greece: Hippocratic oath for physicians:</a:t>
            </a:r>
          </a:p>
          <a:p>
            <a:pPr marL="685800" lvl="1">
              <a:buFont typeface="Arial" panose="020B0604020202020204" pitchFamily="34" charset="0"/>
              <a:buChar char="•"/>
            </a:pPr>
            <a:r>
              <a:rPr lang="en-US" sz="1800" dirty="0"/>
              <a:t>Professional, ethical commitments</a:t>
            </a:r>
          </a:p>
          <a:p>
            <a:pPr marL="685800" lvl="1">
              <a:buFont typeface="Arial" panose="020B0604020202020204" pitchFamily="34" charset="0"/>
              <a:buChar char="•"/>
            </a:pPr>
            <a:r>
              <a:rPr lang="en-US" sz="1800" dirty="0"/>
              <a:t>E.g., medical confidentiality, non-maleficence </a:t>
            </a:r>
          </a:p>
          <a:p>
            <a:pPr marL="685800" lvl="1">
              <a:buFont typeface="Arial" panose="020B0604020202020204" pitchFamily="34" charset="0"/>
              <a:buChar char="•"/>
            </a:pPr>
            <a:endParaRPr lang="en-US" sz="1800" dirty="0"/>
          </a:p>
          <a:p>
            <a:pPr marL="285750">
              <a:buFont typeface="Arial" panose="020B0604020202020204" pitchFamily="34" charset="0"/>
              <a:buChar char="•"/>
            </a:pPr>
            <a:r>
              <a:rPr lang="en-US" dirty="0"/>
              <a:t>Also in the tech sector: a good engineer also considers positive and negative impacts on society.</a:t>
            </a:r>
          </a:p>
          <a:p>
            <a:endParaRPr lang="en-US" dirty="0"/>
          </a:p>
        </p:txBody>
      </p:sp>
      <p:sp>
        <p:nvSpPr>
          <p:cNvPr id="5" name="Slide Number Placeholder 4">
            <a:extLst>
              <a:ext uri="{FF2B5EF4-FFF2-40B4-BE49-F238E27FC236}">
                <a16:creationId xmlns:a16="http://schemas.microsoft.com/office/drawing/2014/main" id="{70D853AA-705E-43A7-9B58-82D3B7727964}"/>
              </a:ext>
            </a:extLst>
          </p:cNvPr>
          <p:cNvSpPr>
            <a:spLocks noGrp="1"/>
          </p:cNvSpPr>
          <p:nvPr>
            <p:ph type="sldNum" sz="quarter" idx="12"/>
          </p:nvPr>
        </p:nvSpPr>
        <p:spPr/>
        <p:txBody>
          <a:bodyPr/>
          <a:lstStyle/>
          <a:p>
            <a:fld id="{A8160BDD-7155-D744-B749-9730458604AD}" type="slidenum">
              <a:rPr lang="en-US" smtClean="0"/>
              <a:t>29</a:t>
            </a:fld>
            <a:endParaRPr lang="en-US" dirty="0"/>
          </a:p>
        </p:txBody>
      </p:sp>
      <p:pic>
        <p:nvPicPr>
          <p:cNvPr id="6" name="Content Placeholder 5" descr="People holding hands">
            <a:extLst>
              <a:ext uri="{FF2B5EF4-FFF2-40B4-BE49-F238E27FC236}">
                <a16:creationId xmlns:a16="http://schemas.microsoft.com/office/drawing/2014/main" id="{3CF75CCB-1DEB-40EB-A0B3-18E3C9B59AC5}"/>
              </a:ext>
            </a:extLst>
          </p:cNvPr>
          <p:cNvPicPr>
            <a:picLocks noGrp="1" noChangeAspect="1"/>
          </p:cNvPicPr>
          <p:nvPr>
            <p:ph sz="half" idx="2"/>
          </p:nvPr>
        </p:nvPicPr>
        <p:blipFill rotWithShape="1">
          <a:blip r:embed="rId2"/>
          <a:srcRect l="26201" r="14236" b="-1"/>
          <a:stretch/>
        </p:blipFill>
        <p:spPr>
          <a:xfrm>
            <a:off x="4648200" y="1600574"/>
            <a:ext cx="4038600" cy="4525214"/>
          </a:xfrm>
          <a:prstGeom prst="rect">
            <a:avLst/>
          </a:prstGeom>
          <a:noFill/>
        </p:spPr>
      </p:pic>
    </p:spTree>
    <p:extLst>
      <p:ext uri="{BB962C8B-B14F-4D97-AF65-F5344CB8AC3E}">
        <p14:creationId xmlns:p14="http://schemas.microsoft.com/office/powerpoint/2010/main" val="2731475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9FF713-3E03-4B9E-9083-9277E0B7C9E2}"/>
              </a:ext>
            </a:extLst>
          </p:cNvPr>
          <p:cNvSpPr>
            <a:spLocks noGrp="1"/>
          </p:cNvSpPr>
          <p:nvPr>
            <p:ph type="sldNum" sz="quarter" idx="12"/>
          </p:nvPr>
        </p:nvSpPr>
        <p:spPr/>
        <p:txBody>
          <a:bodyPr/>
          <a:lstStyle/>
          <a:p>
            <a:fld id="{A8160BDD-7155-D744-B749-9730458604AD}" type="slidenum">
              <a:rPr lang="en-US" smtClean="0"/>
              <a:t>3</a:t>
            </a:fld>
            <a:endParaRPr lang="en-US" dirty="0"/>
          </a:p>
        </p:txBody>
      </p:sp>
      <p:sp>
        <p:nvSpPr>
          <p:cNvPr id="9" name="Content Placeholder 8">
            <a:extLst>
              <a:ext uri="{FF2B5EF4-FFF2-40B4-BE49-F238E27FC236}">
                <a16:creationId xmlns:a16="http://schemas.microsoft.com/office/drawing/2014/main" id="{652CF527-D002-4BE3-9F4D-CF1DCFE14A44}"/>
              </a:ext>
            </a:extLst>
          </p:cNvPr>
          <p:cNvSpPr>
            <a:spLocks noGrp="1"/>
          </p:cNvSpPr>
          <p:nvPr>
            <p:ph idx="1"/>
          </p:nvPr>
        </p:nvSpPr>
        <p:spPr/>
        <p:txBody>
          <a:bodyPr/>
          <a:lstStyle/>
          <a:p>
            <a:r>
              <a:rPr lang="de-DE" dirty="0">
                <a:cs typeface="Calibri"/>
              </a:rPr>
              <a:t>“The way we do things in this organization.“</a:t>
            </a:r>
          </a:p>
          <a:p>
            <a:r>
              <a:rPr lang="de-DE" dirty="0">
                <a:cs typeface="Calibri"/>
              </a:rPr>
              <a:t>Ethical culture: </a:t>
            </a:r>
          </a:p>
          <a:p>
            <a:pPr lvl="1"/>
            <a:r>
              <a:rPr lang="de-DE" dirty="0">
                <a:cs typeface="Calibri"/>
              </a:rPr>
              <a:t>Organizational purpose.</a:t>
            </a:r>
          </a:p>
          <a:p>
            <a:pPr lvl="1"/>
            <a:r>
              <a:rPr lang="de-DE" dirty="0">
                <a:cs typeface="Calibri"/>
              </a:rPr>
              <a:t>Rewards for ethical behavior.</a:t>
            </a:r>
          </a:p>
          <a:p>
            <a:pPr lvl="1"/>
            <a:r>
              <a:rPr lang="de-DE" dirty="0">
                <a:cs typeface="Calibri"/>
              </a:rPr>
              <a:t>Degree of sensitivity to ethical issues.</a:t>
            </a:r>
          </a:p>
          <a:p>
            <a:pPr lvl="1"/>
            <a:r>
              <a:rPr lang="de-DE" dirty="0">
                <a:cs typeface="Calibri"/>
              </a:rPr>
              <a:t>Capacity to engage in ethical deliberations.</a:t>
            </a:r>
          </a:p>
          <a:p>
            <a:pPr lvl="1"/>
            <a:r>
              <a:rPr lang="de-DE" dirty="0">
                <a:cs typeface="Calibri"/>
              </a:rPr>
              <a:t>Accountability practices.</a:t>
            </a:r>
          </a:p>
          <a:p>
            <a:pPr lvl="1"/>
            <a:r>
              <a:rPr lang="en-US" dirty="0"/>
              <a:t>“The way we approach questions about 'what's the right </a:t>
            </a:r>
            <a:br>
              <a:rPr lang="en-US" dirty="0"/>
            </a:br>
            <a:r>
              <a:rPr lang="en-US" dirty="0"/>
              <a:t>thing to do?' in this organization."</a:t>
            </a:r>
          </a:p>
        </p:txBody>
      </p:sp>
      <p:sp>
        <p:nvSpPr>
          <p:cNvPr id="5" name="Title 4">
            <a:extLst>
              <a:ext uri="{FF2B5EF4-FFF2-40B4-BE49-F238E27FC236}">
                <a16:creationId xmlns:a16="http://schemas.microsoft.com/office/drawing/2014/main" id="{BC337291-561E-41C0-9046-888ABBCC756E}"/>
              </a:ext>
            </a:extLst>
          </p:cNvPr>
          <p:cNvSpPr>
            <a:spLocks noGrp="1"/>
          </p:cNvSpPr>
          <p:nvPr>
            <p:ph type="title"/>
          </p:nvPr>
        </p:nvSpPr>
        <p:spPr/>
        <p:txBody>
          <a:bodyPr/>
          <a:lstStyle/>
          <a:p>
            <a:r>
              <a:rPr lang="en-US" dirty="0"/>
              <a:t>What Is Organizational Culture?</a:t>
            </a:r>
          </a:p>
        </p:txBody>
      </p:sp>
      <p:sp>
        <p:nvSpPr>
          <p:cNvPr id="10" name="Text Placeholder 9">
            <a:extLst>
              <a:ext uri="{FF2B5EF4-FFF2-40B4-BE49-F238E27FC236}">
                <a16:creationId xmlns:a16="http://schemas.microsoft.com/office/drawing/2014/main" id="{F789FC5B-9192-42B2-A2F3-65136113D9AE}"/>
              </a:ext>
            </a:extLst>
          </p:cNvPr>
          <p:cNvSpPr>
            <a:spLocks noGrp="1"/>
          </p:cNvSpPr>
          <p:nvPr>
            <p:ph type="body" sz="quarter" idx="13"/>
          </p:nvPr>
        </p:nvSpPr>
        <p:spPr/>
        <p:txBody>
          <a:bodyPr/>
          <a:lstStyle/>
          <a:p>
            <a:r>
              <a:rPr lang="en-US" b="1" dirty="0"/>
              <a:t>Organizational culture</a:t>
            </a:r>
            <a:r>
              <a:rPr lang="en-US" dirty="0"/>
              <a:t>: </a:t>
            </a:r>
            <a:r>
              <a:rPr lang="de-DE" dirty="0">
                <a:ea typeface="+mn-lt"/>
                <a:cs typeface="+mn-lt"/>
              </a:rPr>
              <a:t>Shared values, principles, and practices that guide the actions and behavior of an organization‘s members</a:t>
            </a:r>
            <a:r>
              <a:rPr lang="en-US" dirty="0">
                <a:ea typeface="+mn-lt"/>
                <a:cs typeface="+mn-lt"/>
              </a:rPr>
              <a:t>.</a:t>
            </a:r>
            <a:endParaRPr lang="de-DE" dirty="0">
              <a:ea typeface="+mn-lt"/>
              <a:cs typeface="+mn-lt"/>
            </a:endParaRPr>
          </a:p>
        </p:txBody>
      </p:sp>
      <p:pic>
        <p:nvPicPr>
          <p:cNvPr id="7" name="Graphic 8" descr="Social network outline">
            <a:extLst>
              <a:ext uri="{FF2B5EF4-FFF2-40B4-BE49-F238E27FC236}">
                <a16:creationId xmlns:a16="http://schemas.microsoft.com/office/drawing/2014/main" id="{353083E9-9FC3-4945-BC7D-ADF43DBEDD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0234" y="1817625"/>
            <a:ext cx="2376566" cy="2371110"/>
          </a:xfrm>
          <a:prstGeom prst="rect">
            <a:avLst/>
          </a:prstGeom>
        </p:spPr>
      </p:pic>
      <p:pic>
        <p:nvPicPr>
          <p:cNvPr id="8" name="Graphic 9" descr="City outline">
            <a:extLst>
              <a:ext uri="{FF2B5EF4-FFF2-40B4-BE49-F238E27FC236}">
                <a16:creationId xmlns:a16="http://schemas.microsoft.com/office/drawing/2014/main" id="{84A0AAFE-3127-4A77-8301-38E2099891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59122" y="3855894"/>
            <a:ext cx="3227678" cy="3216766"/>
          </a:xfrm>
          <a:prstGeom prst="rect">
            <a:avLst/>
          </a:prstGeom>
        </p:spPr>
      </p:pic>
    </p:spTree>
    <p:extLst>
      <p:ext uri="{BB962C8B-B14F-4D97-AF65-F5344CB8AC3E}">
        <p14:creationId xmlns:p14="http://schemas.microsoft.com/office/powerpoint/2010/main" val="629633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33C0-5450-4775-A672-A988755D70F1}"/>
              </a:ext>
            </a:extLst>
          </p:cNvPr>
          <p:cNvSpPr>
            <a:spLocks noGrp="1"/>
          </p:cNvSpPr>
          <p:nvPr>
            <p:ph type="title"/>
          </p:nvPr>
        </p:nvSpPr>
        <p:spPr/>
        <p:txBody>
          <a:bodyPr/>
          <a:lstStyle/>
          <a:p>
            <a:r>
              <a:rPr lang="en-US" dirty="0"/>
              <a:t>Community Building</a:t>
            </a:r>
          </a:p>
        </p:txBody>
      </p:sp>
      <p:sp>
        <p:nvSpPr>
          <p:cNvPr id="4" name="Content Placeholder 3">
            <a:extLst>
              <a:ext uri="{FF2B5EF4-FFF2-40B4-BE49-F238E27FC236}">
                <a16:creationId xmlns:a16="http://schemas.microsoft.com/office/drawing/2014/main" id="{AB7400E5-5D59-4573-BCFC-11492DC1B4E1}"/>
              </a:ext>
            </a:extLst>
          </p:cNvPr>
          <p:cNvSpPr>
            <a:spLocks noGrp="1"/>
          </p:cNvSpPr>
          <p:nvPr>
            <p:ph sz="half" idx="2"/>
          </p:nvPr>
        </p:nvSpPr>
        <p:spPr>
          <a:xfrm>
            <a:off x="4648200" y="1600200"/>
            <a:ext cx="4033616" cy="4525963"/>
          </a:xfrm>
        </p:spPr>
        <p:txBody>
          <a:bodyPr/>
          <a:lstStyle/>
          <a:p>
            <a:pPr marL="0" indent="0">
              <a:buNone/>
            </a:pPr>
            <a:r>
              <a:rPr lang="en-US" dirty="0"/>
              <a:t>Balancing diversity and shared commitments</a:t>
            </a:r>
          </a:p>
          <a:p>
            <a:pPr marL="0" indent="0">
              <a:buNone/>
            </a:pPr>
            <a:endParaRPr lang="en-US" dirty="0"/>
          </a:p>
          <a:p>
            <a:pPr marL="0" indent="0">
              <a:buNone/>
            </a:pPr>
            <a:r>
              <a:rPr lang="en-US" dirty="0"/>
              <a:t>Facilitate community building:</a:t>
            </a:r>
          </a:p>
          <a:p>
            <a:pPr marL="285750" indent="-285750">
              <a:buFont typeface="Arial" panose="020B0604020202020204" pitchFamily="34" charset="0"/>
              <a:buChar char="•"/>
            </a:pPr>
            <a:r>
              <a:rPr lang="en-US" dirty="0"/>
              <a:t>Reimagine role of leadership.</a:t>
            </a:r>
          </a:p>
          <a:p>
            <a:pPr marL="285750" indent="-285750">
              <a:buFont typeface="Arial" panose="020B0604020202020204" pitchFamily="34" charset="0"/>
              <a:buChar char="•"/>
            </a:pPr>
            <a:r>
              <a:rPr lang="en-US" dirty="0"/>
              <a:t>Create space for organization-wide deliberation.</a:t>
            </a:r>
          </a:p>
          <a:p>
            <a:pPr marL="285750" indent="-285750">
              <a:buFont typeface="Arial" panose="020B0604020202020204" pitchFamily="34" charset="0"/>
              <a:buChar char="•"/>
            </a:pPr>
            <a:r>
              <a:rPr lang="en-US" dirty="0"/>
              <a:t>Frame conversation around bigger picture issues.</a:t>
            </a:r>
          </a:p>
          <a:p>
            <a:pPr marL="285750" indent="-285750">
              <a:buFont typeface="Arial" panose="020B0604020202020204" pitchFamily="34" charset="0"/>
              <a:buChar char="•"/>
            </a:pPr>
            <a:r>
              <a:rPr lang="en-US" dirty="0"/>
              <a:t>Frame conversation around issues that trigger diversity of opinions.</a:t>
            </a:r>
          </a:p>
        </p:txBody>
      </p:sp>
      <p:sp>
        <p:nvSpPr>
          <p:cNvPr id="5" name="Slide Number Placeholder 4">
            <a:extLst>
              <a:ext uri="{FF2B5EF4-FFF2-40B4-BE49-F238E27FC236}">
                <a16:creationId xmlns:a16="http://schemas.microsoft.com/office/drawing/2014/main" id="{DA4E5B94-9257-49CE-A20B-CA8F5F531F14}"/>
              </a:ext>
            </a:extLst>
          </p:cNvPr>
          <p:cNvSpPr>
            <a:spLocks noGrp="1"/>
          </p:cNvSpPr>
          <p:nvPr>
            <p:ph type="sldNum" sz="quarter" idx="12"/>
          </p:nvPr>
        </p:nvSpPr>
        <p:spPr/>
        <p:txBody>
          <a:bodyPr/>
          <a:lstStyle/>
          <a:p>
            <a:fld id="{A8160BDD-7155-D744-B749-9730458604AD}" type="slidenum">
              <a:rPr lang="en-US" smtClean="0"/>
              <a:t>30</a:t>
            </a:fld>
            <a:endParaRPr lang="en-US" dirty="0"/>
          </a:p>
        </p:txBody>
      </p:sp>
      <p:pic>
        <p:nvPicPr>
          <p:cNvPr id="6" name="Content Placeholder 5" descr="A group of multi coloured wooden stick figures">
            <a:extLst>
              <a:ext uri="{FF2B5EF4-FFF2-40B4-BE49-F238E27FC236}">
                <a16:creationId xmlns:a16="http://schemas.microsoft.com/office/drawing/2014/main" id="{5766B34A-EFDA-4A38-9266-C80A46D458F1}"/>
              </a:ext>
            </a:extLst>
          </p:cNvPr>
          <p:cNvPicPr>
            <a:picLocks noGrp="1" noChangeAspect="1"/>
          </p:cNvPicPr>
          <p:nvPr>
            <p:ph sz="half" idx="1"/>
          </p:nvPr>
        </p:nvPicPr>
        <p:blipFill rotWithShape="1">
          <a:blip r:embed="rId2"/>
          <a:srcRect l="12190" r="26016" b="-1"/>
          <a:stretch/>
        </p:blipFill>
        <p:spPr>
          <a:xfrm>
            <a:off x="459692" y="1600200"/>
            <a:ext cx="4033616" cy="4525963"/>
          </a:xfrm>
          <a:prstGeom prst="rect">
            <a:avLst/>
          </a:prstGeom>
          <a:noFill/>
        </p:spPr>
      </p:pic>
    </p:spTree>
    <p:extLst>
      <p:ext uri="{BB962C8B-B14F-4D97-AF65-F5344CB8AC3E}">
        <p14:creationId xmlns:p14="http://schemas.microsoft.com/office/powerpoint/2010/main" val="1757761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090E-BD36-49B7-BEF5-3EE2F319CFCD}"/>
              </a:ext>
            </a:extLst>
          </p:cNvPr>
          <p:cNvSpPr>
            <a:spLocks noGrp="1"/>
          </p:cNvSpPr>
          <p:nvPr>
            <p:ph type="title"/>
          </p:nvPr>
        </p:nvSpPr>
        <p:spPr/>
        <p:txBody>
          <a:bodyPr/>
          <a:lstStyle/>
          <a:p>
            <a:r>
              <a:rPr lang="en-US" dirty="0"/>
              <a:t>Professional Skills Development</a:t>
            </a:r>
          </a:p>
        </p:txBody>
      </p:sp>
      <p:sp>
        <p:nvSpPr>
          <p:cNvPr id="4" name="Content Placeholder 3">
            <a:extLst>
              <a:ext uri="{FF2B5EF4-FFF2-40B4-BE49-F238E27FC236}">
                <a16:creationId xmlns:a16="http://schemas.microsoft.com/office/drawing/2014/main" id="{EC1ACFBF-1C2D-402C-AC7B-553D6BDD4041}"/>
              </a:ext>
            </a:extLst>
          </p:cNvPr>
          <p:cNvSpPr>
            <a:spLocks noGrp="1"/>
          </p:cNvSpPr>
          <p:nvPr>
            <p:ph sz="half" idx="2"/>
          </p:nvPr>
        </p:nvSpPr>
        <p:spPr>
          <a:xfrm>
            <a:off x="4648200" y="2516981"/>
            <a:ext cx="4038600" cy="3609182"/>
          </a:xfrm>
        </p:spPr>
        <p:txBody>
          <a:bodyPr/>
          <a:lstStyle/>
          <a:p>
            <a:r>
              <a:rPr lang="en-US" dirty="0"/>
              <a:t>Ethical oath: Listing core values of organizational members in an imperative form.</a:t>
            </a:r>
          </a:p>
          <a:p>
            <a:r>
              <a:rPr lang="en-US" dirty="0"/>
              <a:t>Training: Knowledge-intensive and practical.</a:t>
            </a:r>
          </a:p>
          <a:p>
            <a:r>
              <a:rPr lang="en-US" dirty="0"/>
              <a:t>Organizational resourcing: Align professional roles with ethics activities.</a:t>
            </a:r>
          </a:p>
        </p:txBody>
      </p:sp>
      <p:sp>
        <p:nvSpPr>
          <p:cNvPr id="5" name="Slide Number Placeholder 4">
            <a:extLst>
              <a:ext uri="{FF2B5EF4-FFF2-40B4-BE49-F238E27FC236}">
                <a16:creationId xmlns:a16="http://schemas.microsoft.com/office/drawing/2014/main" id="{CC6B29E5-87F1-49B7-A1A0-C3EBC593B77B}"/>
              </a:ext>
            </a:extLst>
          </p:cNvPr>
          <p:cNvSpPr>
            <a:spLocks noGrp="1"/>
          </p:cNvSpPr>
          <p:nvPr>
            <p:ph type="sldNum" sz="quarter" idx="12"/>
          </p:nvPr>
        </p:nvSpPr>
        <p:spPr/>
        <p:txBody>
          <a:bodyPr/>
          <a:lstStyle/>
          <a:p>
            <a:fld id="{A8160BDD-7155-D744-B749-9730458604AD}" type="slidenum">
              <a:rPr lang="en-US" smtClean="0"/>
              <a:t>31</a:t>
            </a:fld>
            <a:endParaRPr lang="en-US" dirty="0"/>
          </a:p>
        </p:txBody>
      </p:sp>
      <p:sp>
        <p:nvSpPr>
          <p:cNvPr id="6" name="Rounded Rectangle 143">
            <a:extLst>
              <a:ext uri="{FF2B5EF4-FFF2-40B4-BE49-F238E27FC236}">
                <a16:creationId xmlns:a16="http://schemas.microsoft.com/office/drawing/2014/main" id="{EA175CDC-26A6-42C2-9289-D90346764A7A}"/>
              </a:ext>
            </a:extLst>
          </p:cNvPr>
          <p:cNvSpPr/>
          <p:nvPr/>
        </p:nvSpPr>
        <p:spPr>
          <a:xfrm>
            <a:off x="1088219" y="1600199"/>
            <a:ext cx="2776561" cy="712340"/>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Ethics requires skills in communication and critical thinking.</a:t>
            </a:r>
          </a:p>
        </p:txBody>
      </p:sp>
      <p:sp>
        <p:nvSpPr>
          <p:cNvPr id="7" name="Rounded Rectangle 143">
            <a:extLst>
              <a:ext uri="{FF2B5EF4-FFF2-40B4-BE49-F238E27FC236}">
                <a16:creationId xmlns:a16="http://schemas.microsoft.com/office/drawing/2014/main" id="{E59ED94B-E3CF-47AC-9913-8BABE79191E4}"/>
              </a:ext>
            </a:extLst>
          </p:cNvPr>
          <p:cNvSpPr/>
          <p:nvPr/>
        </p:nvSpPr>
        <p:spPr>
          <a:xfrm>
            <a:off x="5432303" y="1600199"/>
            <a:ext cx="2776561" cy="712340"/>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How to </a:t>
            </a:r>
            <a:r>
              <a:rPr lang="en-US" sz="1300" b="1" kern="0" dirty="0">
                <a:solidFill>
                  <a:srgbClr val="FFFFFF"/>
                </a:solidFill>
                <a:latin typeface="Calibri"/>
                <a:cs typeface="Calibri"/>
              </a:rPr>
              <a:t>align professional skills with </a:t>
            </a:r>
            <a:r>
              <a:rPr kumimoji="0" lang="en-US" sz="1300" b="1" i="0" u="none" strike="noStrike" kern="0" cap="none" spc="0" normalizeH="0" baseline="0" noProof="0" dirty="0">
                <a:ln>
                  <a:noFill/>
                </a:ln>
                <a:solidFill>
                  <a:srgbClr val="FFFFFF"/>
                </a:solidFill>
                <a:effectLst/>
                <a:uLnTx/>
                <a:uFillTx/>
                <a:latin typeface="Calibri"/>
                <a:ea typeface="+mn-ea"/>
                <a:cs typeface="Calibri"/>
              </a:rPr>
              <a:t>ethical skills:</a:t>
            </a:r>
          </a:p>
        </p:txBody>
      </p:sp>
      <p:pic>
        <p:nvPicPr>
          <p:cNvPr id="8" name="Content Placeholder 6" descr="Architects working on a blueprint">
            <a:extLst>
              <a:ext uri="{FF2B5EF4-FFF2-40B4-BE49-F238E27FC236}">
                <a16:creationId xmlns:a16="http://schemas.microsoft.com/office/drawing/2014/main" id="{2525BA28-AC42-4239-81A2-13B96A2429E9}"/>
              </a:ext>
            </a:extLst>
          </p:cNvPr>
          <p:cNvPicPr>
            <a:picLocks noGrp="1" noChangeAspect="1"/>
          </p:cNvPicPr>
          <p:nvPr>
            <p:ph sz="half" idx="1"/>
          </p:nvPr>
        </p:nvPicPr>
        <p:blipFill>
          <a:blip r:embed="rId2"/>
          <a:stretch>
            <a:fillRect/>
          </a:stretch>
        </p:blipFill>
        <p:spPr>
          <a:xfrm>
            <a:off x="457200" y="2516981"/>
            <a:ext cx="4038600" cy="2692400"/>
          </a:xfrm>
        </p:spPr>
      </p:pic>
    </p:spTree>
    <p:extLst>
      <p:ext uri="{BB962C8B-B14F-4D97-AF65-F5344CB8AC3E}">
        <p14:creationId xmlns:p14="http://schemas.microsoft.com/office/powerpoint/2010/main" val="4057032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AA46EE-D3E0-40B5-A47D-9765B8F546C2}"/>
              </a:ext>
            </a:extLst>
          </p:cNvPr>
          <p:cNvSpPr>
            <a:spLocks noGrp="1"/>
          </p:cNvSpPr>
          <p:nvPr>
            <p:ph type="sldNum" sz="quarter" idx="12"/>
          </p:nvPr>
        </p:nvSpPr>
        <p:spPr/>
        <p:txBody>
          <a:bodyPr/>
          <a:lstStyle/>
          <a:p>
            <a:fld id="{A8160BDD-7155-D744-B749-9730458604AD}" type="slidenum">
              <a:rPr lang="en-US" smtClean="0"/>
              <a:t>32</a:t>
            </a:fld>
            <a:endParaRPr lang="en-US" dirty="0"/>
          </a:p>
        </p:txBody>
      </p:sp>
      <p:sp>
        <p:nvSpPr>
          <p:cNvPr id="7" name="Content Placeholder 6">
            <a:extLst>
              <a:ext uri="{FF2B5EF4-FFF2-40B4-BE49-F238E27FC236}">
                <a16:creationId xmlns:a16="http://schemas.microsoft.com/office/drawing/2014/main" id="{24A62098-B0EA-4D33-9575-0A32A5BC2BF4}"/>
              </a:ext>
            </a:extLst>
          </p:cNvPr>
          <p:cNvSpPr>
            <a:spLocks noGrp="1"/>
          </p:cNvSpPr>
          <p:nvPr>
            <p:ph idx="1"/>
          </p:nvPr>
        </p:nvSpPr>
        <p:spPr/>
        <p:txBody>
          <a:bodyPr/>
          <a:lstStyle/>
          <a:p>
            <a:pPr marL="0" indent="0">
              <a:buNone/>
            </a:pPr>
            <a:r>
              <a:rPr lang="en-US" dirty="0"/>
              <a:t>Ethics education helps in raising ability to perceive and address ethical issues.</a:t>
            </a:r>
          </a:p>
          <a:p>
            <a:pPr marL="0" indent="0">
              <a:buNone/>
            </a:pPr>
            <a:endParaRPr lang="en-US" dirty="0"/>
          </a:p>
          <a:p>
            <a:pPr marL="0" indent="0">
              <a:buNone/>
            </a:pPr>
            <a:r>
              <a:rPr lang="en-US" dirty="0"/>
              <a:t>How to organize an ethics training and education program?</a:t>
            </a:r>
          </a:p>
          <a:p>
            <a:pPr marL="285750" indent="-285750">
              <a:buFont typeface="Arial" panose="020B0604020202020204" pitchFamily="34" charset="0"/>
              <a:buChar char="•"/>
            </a:pPr>
            <a:r>
              <a:rPr lang="en-US" dirty="0"/>
              <a:t>Model around practical cases.</a:t>
            </a:r>
          </a:p>
          <a:p>
            <a:pPr marL="285750" indent="-285750">
              <a:buFont typeface="Arial" panose="020B0604020202020204" pitchFamily="34" charset="0"/>
              <a:buChar char="•"/>
            </a:pPr>
            <a:r>
              <a:rPr lang="en-US" dirty="0"/>
              <a:t>Use materials from organizations specialized in professional education.</a:t>
            </a:r>
          </a:p>
          <a:p>
            <a:pPr marL="285750" indent="-285750">
              <a:buFont typeface="Arial" panose="020B0604020202020204" pitchFamily="34" charset="0"/>
              <a:buChar char="•"/>
            </a:pPr>
            <a:r>
              <a:rPr lang="en-US" dirty="0"/>
              <a:t>Make use of practical tools.</a:t>
            </a:r>
          </a:p>
          <a:p>
            <a:pPr marL="285750" indent="-285750">
              <a:buFont typeface="Arial" panose="020B0604020202020204" pitchFamily="34" charset="0"/>
              <a:buChar char="•"/>
            </a:pPr>
            <a:r>
              <a:rPr lang="en-US" dirty="0"/>
              <a:t>Customize program for organizational roles.</a:t>
            </a:r>
          </a:p>
        </p:txBody>
      </p:sp>
      <p:sp>
        <p:nvSpPr>
          <p:cNvPr id="6" name="Title 5">
            <a:extLst>
              <a:ext uri="{FF2B5EF4-FFF2-40B4-BE49-F238E27FC236}">
                <a16:creationId xmlns:a16="http://schemas.microsoft.com/office/drawing/2014/main" id="{62DAE8A8-E81D-4A19-B557-E5BF27673CD9}"/>
              </a:ext>
            </a:extLst>
          </p:cNvPr>
          <p:cNvSpPr>
            <a:spLocks noGrp="1"/>
          </p:cNvSpPr>
          <p:nvPr>
            <p:ph type="title"/>
          </p:nvPr>
        </p:nvSpPr>
        <p:spPr/>
        <p:txBody>
          <a:bodyPr/>
          <a:lstStyle/>
          <a:p>
            <a:r>
              <a:rPr lang="en-US" dirty="0"/>
              <a:t>Training and Education</a:t>
            </a:r>
          </a:p>
        </p:txBody>
      </p:sp>
      <p:pic>
        <p:nvPicPr>
          <p:cNvPr id="8" name="Graphic 7" descr="Graduation cap with solid fill">
            <a:extLst>
              <a:ext uri="{FF2B5EF4-FFF2-40B4-BE49-F238E27FC236}">
                <a16:creationId xmlns:a16="http://schemas.microsoft.com/office/drawing/2014/main" id="{1D117E91-FECD-43D2-A460-7D4A35BCDC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2984" y="4310742"/>
            <a:ext cx="914400" cy="914400"/>
          </a:xfrm>
          <a:prstGeom prst="rect">
            <a:avLst/>
          </a:prstGeom>
        </p:spPr>
      </p:pic>
      <p:pic>
        <p:nvPicPr>
          <p:cNvPr id="9" name="Graphic 8" descr="Classroom with solid fill">
            <a:extLst>
              <a:ext uri="{FF2B5EF4-FFF2-40B4-BE49-F238E27FC236}">
                <a16:creationId xmlns:a16="http://schemas.microsoft.com/office/drawing/2014/main" id="{1F78F9C6-321E-4E94-AF1C-98F7A89FB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6616" y="4310742"/>
            <a:ext cx="914400" cy="914400"/>
          </a:xfrm>
          <a:prstGeom prst="rect">
            <a:avLst/>
          </a:prstGeom>
        </p:spPr>
      </p:pic>
      <p:pic>
        <p:nvPicPr>
          <p:cNvPr id="10" name="Graphic 9" descr="Diploma roll with solid fill">
            <a:extLst>
              <a:ext uri="{FF2B5EF4-FFF2-40B4-BE49-F238E27FC236}">
                <a16:creationId xmlns:a16="http://schemas.microsoft.com/office/drawing/2014/main" id="{562654B3-B714-412D-B342-BAB04C8ECD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800" y="4313711"/>
            <a:ext cx="914400" cy="914400"/>
          </a:xfrm>
          <a:prstGeom prst="rect">
            <a:avLst/>
          </a:prstGeom>
        </p:spPr>
      </p:pic>
    </p:spTree>
    <p:extLst>
      <p:ext uri="{BB962C8B-B14F-4D97-AF65-F5344CB8AC3E}">
        <p14:creationId xmlns:p14="http://schemas.microsoft.com/office/powerpoint/2010/main" val="2081573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C101E-8C6B-45E7-B0D8-39F8D7727F90}"/>
              </a:ext>
            </a:extLst>
          </p:cNvPr>
          <p:cNvSpPr>
            <a:spLocks noGrp="1"/>
          </p:cNvSpPr>
          <p:nvPr>
            <p:ph type="title"/>
          </p:nvPr>
        </p:nvSpPr>
        <p:spPr/>
        <p:txBody>
          <a:bodyPr/>
          <a:lstStyle/>
          <a:p>
            <a:r>
              <a:rPr lang="en-US" dirty="0"/>
              <a:t>Team Management</a:t>
            </a:r>
          </a:p>
        </p:txBody>
      </p:sp>
      <p:sp>
        <p:nvSpPr>
          <p:cNvPr id="3" name="Content Placeholder 2">
            <a:extLst>
              <a:ext uri="{FF2B5EF4-FFF2-40B4-BE49-F238E27FC236}">
                <a16:creationId xmlns:a16="http://schemas.microsoft.com/office/drawing/2014/main" id="{D87C210A-2CB6-472A-8A66-BAAA9AA31731}"/>
              </a:ext>
            </a:extLst>
          </p:cNvPr>
          <p:cNvSpPr>
            <a:spLocks noGrp="1"/>
          </p:cNvSpPr>
          <p:nvPr>
            <p:ph sz="half" idx="1"/>
          </p:nvPr>
        </p:nvSpPr>
        <p:spPr/>
        <p:txBody>
          <a:bodyPr/>
          <a:lstStyle/>
          <a:p>
            <a:pPr marL="0" indent="0">
              <a:buNone/>
            </a:pPr>
            <a:r>
              <a:rPr lang="en-US" dirty="0"/>
              <a:t>Cultivating people’s qualities in day-to-day work.</a:t>
            </a:r>
          </a:p>
          <a:p>
            <a:pPr marL="0" indent="0">
              <a:buNone/>
            </a:pPr>
            <a:endParaRPr lang="en-US" dirty="0"/>
          </a:p>
          <a:p>
            <a:pPr marL="0" indent="0">
              <a:buNone/>
            </a:pPr>
            <a:r>
              <a:rPr lang="en-US" dirty="0"/>
              <a:t>Organize a team in an ethical manner:</a:t>
            </a:r>
          </a:p>
          <a:p>
            <a:pPr marL="285750" indent="-285750">
              <a:buFont typeface="Arial" panose="020B0604020202020204" pitchFamily="34" charset="0"/>
              <a:buChar char="•"/>
            </a:pPr>
            <a:r>
              <a:rPr lang="en-US" dirty="0"/>
              <a:t>Link tasks and practices to people’s ethical beliefs and aspirations.</a:t>
            </a:r>
          </a:p>
          <a:p>
            <a:pPr marL="285750" indent="-285750">
              <a:buFont typeface="Arial" panose="020B0604020202020204" pitchFamily="34" charset="0"/>
              <a:buChar char="•"/>
            </a:pPr>
            <a:r>
              <a:rPr lang="en-US" dirty="0"/>
              <a:t>Allow for participatory decision-making.</a:t>
            </a:r>
          </a:p>
          <a:p>
            <a:pPr marL="285750" indent="-285750">
              <a:buFont typeface="Arial" panose="020B0604020202020204" pitchFamily="34" charset="0"/>
              <a:buChar char="•"/>
            </a:pPr>
            <a:r>
              <a:rPr lang="en-US" dirty="0"/>
              <a:t>Channel ethical concerns into procedures.</a:t>
            </a:r>
          </a:p>
          <a:p>
            <a:pPr marL="285750" indent="-285750">
              <a:buFont typeface="Arial" panose="020B0604020202020204" pitchFamily="34" charset="0"/>
              <a:buChar char="•"/>
            </a:pPr>
            <a:r>
              <a:rPr lang="en-US" dirty="0"/>
              <a:t>Give people opportunities to ethically excel.</a:t>
            </a:r>
          </a:p>
          <a:p>
            <a:endParaRPr lang="en-US" dirty="0"/>
          </a:p>
        </p:txBody>
      </p:sp>
      <p:sp>
        <p:nvSpPr>
          <p:cNvPr id="5" name="Slide Number Placeholder 4">
            <a:extLst>
              <a:ext uri="{FF2B5EF4-FFF2-40B4-BE49-F238E27FC236}">
                <a16:creationId xmlns:a16="http://schemas.microsoft.com/office/drawing/2014/main" id="{646AFE40-16FE-4DF0-B838-CE2DF51160B2}"/>
              </a:ext>
            </a:extLst>
          </p:cNvPr>
          <p:cNvSpPr>
            <a:spLocks noGrp="1"/>
          </p:cNvSpPr>
          <p:nvPr>
            <p:ph type="sldNum" sz="quarter" idx="12"/>
          </p:nvPr>
        </p:nvSpPr>
        <p:spPr/>
        <p:txBody>
          <a:bodyPr/>
          <a:lstStyle/>
          <a:p>
            <a:fld id="{A8160BDD-7155-D744-B749-9730458604AD}" type="slidenum">
              <a:rPr lang="en-US" smtClean="0"/>
              <a:t>33</a:t>
            </a:fld>
            <a:endParaRPr lang="en-US" dirty="0"/>
          </a:p>
        </p:txBody>
      </p:sp>
      <p:pic>
        <p:nvPicPr>
          <p:cNvPr id="6" name="Content Placeholder 5" descr="Young football players in action">
            <a:extLst>
              <a:ext uri="{FF2B5EF4-FFF2-40B4-BE49-F238E27FC236}">
                <a16:creationId xmlns:a16="http://schemas.microsoft.com/office/drawing/2014/main" id="{7DF6B920-C1D4-4CE9-9592-B56DE008B033}"/>
              </a:ext>
            </a:extLst>
          </p:cNvPr>
          <p:cNvPicPr>
            <a:picLocks noGrp="1" noChangeAspect="1"/>
          </p:cNvPicPr>
          <p:nvPr>
            <p:ph sz="half" idx="2"/>
          </p:nvPr>
        </p:nvPicPr>
        <p:blipFill rotWithShape="1">
          <a:blip r:embed="rId2"/>
          <a:srcRect l="34886" r="4438" b="3"/>
          <a:stretch/>
        </p:blipFill>
        <p:spPr>
          <a:xfrm>
            <a:off x="4650164" y="1600200"/>
            <a:ext cx="4034671" cy="4525963"/>
          </a:xfrm>
          <a:prstGeom prst="rect">
            <a:avLst/>
          </a:prstGeom>
          <a:noFill/>
        </p:spPr>
      </p:pic>
    </p:spTree>
    <p:extLst>
      <p:ext uri="{BB962C8B-B14F-4D97-AF65-F5344CB8AC3E}">
        <p14:creationId xmlns:p14="http://schemas.microsoft.com/office/powerpoint/2010/main" val="2169572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4E4E87-854B-4EBA-822D-8F75D783FD37}"/>
              </a:ext>
            </a:extLst>
          </p:cNvPr>
          <p:cNvSpPr>
            <a:spLocks noGrp="1"/>
          </p:cNvSpPr>
          <p:nvPr>
            <p:ph type="sldNum" sz="quarter" idx="12"/>
          </p:nvPr>
        </p:nvSpPr>
        <p:spPr/>
        <p:txBody>
          <a:bodyPr/>
          <a:lstStyle/>
          <a:p>
            <a:fld id="{A8160BDD-7155-D744-B749-9730458604AD}" type="slidenum">
              <a:rPr lang="en-US" smtClean="0"/>
              <a:t>34</a:t>
            </a:fld>
            <a:endParaRPr lang="en-US" dirty="0"/>
          </a:p>
        </p:txBody>
      </p:sp>
      <p:sp>
        <p:nvSpPr>
          <p:cNvPr id="6" name="Title 5">
            <a:extLst>
              <a:ext uri="{FF2B5EF4-FFF2-40B4-BE49-F238E27FC236}">
                <a16:creationId xmlns:a16="http://schemas.microsoft.com/office/drawing/2014/main" id="{C6E011D9-AA8C-42D8-9CDA-5073DFF792DF}"/>
              </a:ext>
            </a:extLst>
          </p:cNvPr>
          <p:cNvSpPr>
            <a:spLocks noGrp="1"/>
          </p:cNvSpPr>
          <p:nvPr>
            <p:ph type="title"/>
          </p:nvPr>
        </p:nvSpPr>
        <p:spPr/>
        <p:txBody>
          <a:bodyPr/>
          <a:lstStyle/>
          <a:p>
            <a:r>
              <a:rPr lang="en-US" dirty="0"/>
              <a:t>Activity: Discussing Professional Ethics</a:t>
            </a:r>
          </a:p>
        </p:txBody>
      </p:sp>
      <p:sp>
        <p:nvSpPr>
          <p:cNvPr id="7" name="Content Placeholder 6">
            <a:extLst>
              <a:ext uri="{FF2B5EF4-FFF2-40B4-BE49-F238E27FC236}">
                <a16:creationId xmlns:a16="http://schemas.microsoft.com/office/drawing/2014/main" id="{DBE56625-EE2F-4E99-AA13-2F6A5A80DCC7}"/>
              </a:ext>
            </a:extLst>
          </p:cNvPr>
          <p:cNvSpPr>
            <a:spLocks noGrp="1"/>
          </p:cNvSpPr>
          <p:nvPr>
            <p:ph idx="1"/>
          </p:nvPr>
        </p:nvSpPr>
        <p:spPr/>
        <p:txBody>
          <a:bodyPr/>
          <a:lstStyle/>
          <a:p>
            <a:pPr marL="0" indent="0">
              <a:buNone/>
            </a:pPr>
            <a:r>
              <a:rPr lang="en-US" dirty="0"/>
              <a:t>Scenario: Consider the </a:t>
            </a:r>
            <a:r>
              <a:rPr lang="en-US" dirty="0" err="1"/>
              <a:t>RudiBrace</a:t>
            </a:r>
            <a:r>
              <a:rPr lang="en-US" dirty="0"/>
              <a:t> product, or a product from your workplace.</a:t>
            </a:r>
            <a:br>
              <a:rPr lang="en-US" dirty="0"/>
            </a:br>
            <a:br>
              <a:rPr lang="en-US" dirty="0"/>
            </a:br>
            <a:r>
              <a:rPr lang="en-US" dirty="0"/>
              <a:t>RudiBrace team members will declare an ethical oath. Remember, primary concerns are related to privacy and fairness. </a:t>
            </a:r>
            <a:br>
              <a:rPr lang="en-US" dirty="0"/>
            </a:br>
            <a:endParaRPr lang="en-US" dirty="0"/>
          </a:p>
          <a:p>
            <a:r>
              <a:rPr lang="en-US" dirty="0"/>
              <a:t>With this information in mind, can you suggest two statements for the RudiBrace ethical oath?</a:t>
            </a:r>
          </a:p>
        </p:txBody>
      </p:sp>
    </p:spTree>
    <p:extLst>
      <p:ext uri="{BB962C8B-B14F-4D97-AF65-F5344CB8AC3E}">
        <p14:creationId xmlns:p14="http://schemas.microsoft.com/office/powerpoint/2010/main" val="1515740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F9DBD7-BDA3-F547-916D-4C3FB76B9B86}"/>
              </a:ext>
            </a:extLst>
          </p:cNvPr>
          <p:cNvSpPr>
            <a:spLocks noGrp="1"/>
          </p:cNvSpPr>
          <p:nvPr>
            <p:ph type="sldNum" sz="quarter" idx="12"/>
          </p:nvPr>
        </p:nvSpPr>
        <p:spPr/>
        <p:txBody>
          <a:bodyPr/>
          <a:lstStyle/>
          <a:p>
            <a:fld id="{A8160BDD-7155-D744-B749-9730458604AD}" type="slidenum">
              <a:rPr lang="en-US" smtClean="0"/>
              <a:pPr/>
              <a:t>35</a:t>
            </a:fld>
            <a:endParaRPr lang="en-US" dirty="0"/>
          </a:p>
        </p:txBody>
      </p:sp>
      <p:sp>
        <p:nvSpPr>
          <p:cNvPr id="3" name="Text Placeholder 2">
            <a:extLst>
              <a:ext uri="{FF2B5EF4-FFF2-40B4-BE49-F238E27FC236}">
                <a16:creationId xmlns:a16="http://schemas.microsoft.com/office/drawing/2014/main" id="{72D9BD62-52F1-CE41-8F57-AA19FBA3F94B}"/>
              </a:ext>
            </a:extLst>
          </p:cNvPr>
          <p:cNvSpPr>
            <a:spLocks noGrp="1"/>
          </p:cNvSpPr>
          <p:nvPr>
            <p:ph type="body" sz="quarter" idx="13"/>
          </p:nvPr>
        </p:nvSpPr>
        <p:spPr/>
        <p:txBody>
          <a:bodyPr/>
          <a:lstStyle/>
          <a:p>
            <a:r>
              <a:rPr lang="en-US" dirty="0"/>
              <a:t>At your workplace, is there a culture or value statement in place? How does it align with the information discussed in this lesson?</a:t>
            </a:r>
          </a:p>
          <a:p>
            <a:r>
              <a:rPr lang="en-US" dirty="0"/>
              <a:t>At your workplace, what suggestions might you make to foster an environment that values professional ethics?</a:t>
            </a:r>
          </a:p>
        </p:txBody>
      </p:sp>
    </p:spTree>
    <p:extLst>
      <p:ext uri="{BB962C8B-B14F-4D97-AF65-F5344CB8AC3E}">
        <p14:creationId xmlns:p14="http://schemas.microsoft.com/office/powerpoint/2010/main" val="70044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0FF243-5547-4C2D-8942-F138496938D7}"/>
              </a:ext>
            </a:extLst>
          </p:cNvPr>
          <p:cNvSpPr>
            <a:spLocks noGrp="1"/>
          </p:cNvSpPr>
          <p:nvPr>
            <p:ph type="title"/>
          </p:nvPr>
        </p:nvSpPr>
        <p:spPr/>
        <p:txBody>
          <a:bodyPr/>
          <a:lstStyle/>
          <a:p>
            <a:r>
              <a:rPr lang="en-US" dirty="0"/>
              <a:t>Why Should We Care About Organizational Culture?</a:t>
            </a:r>
          </a:p>
        </p:txBody>
      </p:sp>
      <p:sp>
        <p:nvSpPr>
          <p:cNvPr id="2" name="Slide Number Placeholder 1">
            <a:extLst>
              <a:ext uri="{FF2B5EF4-FFF2-40B4-BE49-F238E27FC236}">
                <a16:creationId xmlns:a16="http://schemas.microsoft.com/office/drawing/2014/main" id="{002B1F76-9F03-4A35-86E7-43E2D1A40C03}"/>
              </a:ext>
            </a:extLst>
          </p:cNvPr>
          <p:cNvSpPr>
            <a:spLocks noGrp="1"/>
          </p:cNvSpPr>
          <p:nvPr>
            <p:ph type="sldNum" sz="quarter" idx="12"/>
          </p:nvPr>
        </p:nvSpPr>
        <p:spPr/>
        <p:txBody>
          <a:bodyPr/>
          <a:lstStyle/>
          <a:p>
            <a:fld id="{A8160BDD-7155-D744-B749-9730458604AD}" type="slidenum">
              <a:rPr lang="en-US" smtClean="0"/>
              <a:pPr/>
              <a:t>4</a:t>
            </a:fld>
            <a:endParaRPr lang="en-US" dirty="0"/>
          </a:p>
        </p:txBody>
      </p:sp>
      <p:grpSp>
        <p:nvGrpSpPr>
          <p:cNvPr id="21" name="Group 20">
            <a:extLst>
              <a:ext uri="{FF2B5EF4-FFF2-40B4-BE49-F238E27FC236}">
                <a16:creationId xmlns:a16="http://schemas.microsoft.com/office/drawing/2014/main" id="{EB1CAF2B-963D-49FD-A2DA-47D38A195CE4}"/>
              </a:ext>
            </a:extLst>
          </p:cNvPr>
          <p:cNvGrpSpPr/>
          <p:nvPr/>
        </p:nvGrpSpPr>
        <p:grpSpPr>
          <a:xfrm>
            <a:off x="427103" y="1291399"/>
            <a:ext cx="8277520" cy="3424547"/>
            <a:chOff x="427103" y="1291399"/>
            <a:chExt cx="8277520" cy="3424547"/>
          </a:xfrm>
        </p:grpSpPr>
        <p:sp>
          <p:nvSpPr>
            <p:cNvPr id="8" name="Rounded Rectangle 142">
              <a:extLst>
                <a:ext uri="{FF2B5EF4-FFF2-40B4-BE49-F238E27FC236}">
                  <a16:creationId xmlns:a16="http://schemas.microsoft.com/office/drawing/2014/main" id="{FE74CA11-3472-4302-82C0-27F7661FE64C}"/>
                </a:ext>
              </a:extLst>
            </p:cNvPr>
            <p:cNvSpPr/>
            <p:nvPr/>
          </p:nvSpPr>
          <p:spPr>
            <a:xfrm>
              <a:off x="3727890" y="2130419"/>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a:lnSpc>
                  <a:spcPct val="100000"/>
                </a:lnSpc>
                <a:spcBef>
                  <a:spcPts val="0"/>
                </a:spcBef>
                <a:spcAft>
                  <a:spcPts val="0"/>
                </a:spcAft>
                <a:buNone/>
                <a:tabLst/>
                <a:defRPr/>
              </a:pPr>
              <a:r>
                <a:rPr lang="en-US" sz="1300" b="1" kern="0" dirty="0">
                  <a:solidFill>
                    <a:srgbClr val="000000"/>
                  </a:solidFill>
                  <a:latin typeface="Calibri"/>
                  <a:cs typeface="Calibri"/>
                </a:rPr>
                <a:t>Culture</a:t>
              </a:r>
              <a:endParaRPr lang="en-US" dirty="0">
                <a:ea typeface="+mn-ea"/>
              </a:endParaRPr>
            </a:p>
          </p:txBody>
        </p:sp>
        <p:sp>
          <p:nvSpPr>
            <p:cNvPr id="9" name="AutoShape 309">
              <a:extLst>
                <a:ext uri="{FF2B5EF4-FFF2-40B4-BE49-F238E27FC236}">
                  <a16:creationId xmlns:a16="http://schemas.microsoft.com/office/drawing/2014/main" id="{B0A91AAB-A6A2-47E5-9E81-E496169BC34E}"/>
                </a:ext>
              </a:extLst>
            </p:cNvPr>
            <p:cNvSpPr>
              <a:spLocks noChangeArrowheads="1"/>
            </p:cNvSpPr>
            <p:nvPr/>
          </p:nvSpPr>
          <p:spPr bwMode="auto">
            <a:xfrm rot="5400000" flipV="1">
              <a:off x="4207564" y="2563387"/>
              <a:ext cx="762000" cy="609600"/>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Rounded Rectangle 143">
              <a:extLst>
                <a:ext uri="{FF2B5EF4-FFF2-40B4-BE49-F238E27FC236}">
                  <a16:creationId xmlns:a16="http://schemas.microsoft.com/office/drawing/2014/main" id="{40FBA13F-F0A9-409E-B401-CD03226AD9FF}"/>
                </a:ext>
              </a:extLst>
            </p:cNvPr>
            <p:cNvSpPr/>
            <p:nvPr/>
          </p:nvSpPr>
          <p:spPr>
            <a:xfrm>
              <a:off x="427103" y="3376787"/>
              <a:ext cx="1724025" cy="27463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en-US" sz="1300" b="1" kern="0" dirty="0">
                  <a:solidFill>
                    <a:srgbClr val="FFFFFF"/>
                  </a:solidFill>
                  <a:latin typeface="Calibri"/>
                  <a:cs typeface="Calibri"/>
                </a:rPr>
                <a:t>Crisis Response</a:t>
              </a:r>
              <a:endParaRPr lang="en-US" dirty="0">
                <a:ea typeface="+mn-ea"/>
              </a:endParaRPr>
            </a:p>
          </p:txBody>
        </p:sp>
        <p:sp>
          <p:nvSpPr>
            <p:cNvPr id="11" name="Rounded Rectangle 143">
              <a:extLst>
                <a:ext uri="{FF2B5EF4-FFF2-40B4-BE49-F238E27FC236}">
                  <a16:creationId xmlns:a16="http://schemas.microsoft.com/office/drawing/2014/main" id="{249D47B7-2F7B-483C-8F91-4E976079D093}"/>
                </a:ext>
              </a:extLst>
            </p:cNvPr>
            <p:cNvSpPr/>
            <p:nvPr/>
          </p:nvSpPr>
          <p:spPr>
            <a:xfrm>
              <a:off x="2484980" y="3383266"/>
              <a:ext cx="2024096" cy="269183"/>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en-US" sz="1300" b="1" kern="0" dirty="0">
                  <a:solidFill>
                    <a:srgbClr val="FFFFFF"/>
                  </a:solidFill>
                  <a:latin typeface="Calibri"/>
                  <a:cs typeface="Calibri"/>
                </a:rPr>
                <a:t>Adaptability to Change</a:t>
              </a:r>
              <a:endParaRPr lang="en-US" sz="1300" b="1" kern="0" dirty="0">
                <a:solidFill>
                  <a:srgbClr val="FFFFFF"/>
                </a:solidFill>
                <a:cs typeface="Calibri"/>
              </a:endParaRPr>
            </a:p>
          </p:txBody>
        </p:sp>
        <p:sp>
          <p:nvSpPr>
            <p:cNvPr id="12" name="Rounded Rectangle 143">
              <a:extLst>
                <a:ext uri="{FF2B5EF4-FFF2-40B4-BE49-F238E27FC236}">
                  <a16:creationId xmlns:a16="http://schemas.microsoft.com/office/drawing/2014/main" id="{0F554545-B767-441A-B048-38FDB5DC1B71}"/>
                </a:ext>
              </a:extLst>
            </p:cNvPr>
            <p:cNvSpPr/>
            <p:nvPr/>
          </p:nvSpPr>
          <p:spPr>
            <a:xfrm>
              <a:off x="4836450" y="3377810"/>
              <a:ext cx="2024096" cy="269183"/>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en-US" sz="1300" b="1" kern="0" dirty="0">
                  <a:solidFill>
                    <a:srgbClr val="FFFFFF"/>
                  </a:solidFill>
                  <a:latin typeface="Calibri"/>
                  <a:cs typeface="Calibri"/>
                </a:rPr>
                <a:t>Technological Progress</a:t>
              </a:r>
              <a:endParaRPr lang="en-US" dirty="0"/>
            </a:p>
          </p:txBody>
        </p:sp>
        <p:sp>
          <p:nvSpPr>
            <p:cNvPr id="13" name="Rounded Rectangle 143">
              <a:extLst>
                <a:ext uri="{FF2B5EF4-FFF2-40B4-BE49-F238E27FC236}">
                  <a16:creationId xmlns:a16="http://schemas.microsoft.com/office/drawing/2014/main" id="{D6F368DA-4203-4491-B6DB-1F77528FC345}"/>
                </a:ext>
              </a:extLst>
            </p:cNvPr>
            <p:cNvSpPr/>
            <p:nvPr/>
          </p:nvSpPr>
          <p:spPr>
            <a:xfrm>
              <a:off x="7160641" y="3377809"/>
              <a:ext cx="1543982" cy="26372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en-US" sz="1300" b="1" kern="0" dirty="0">
                  <a:solidFill>
                    <a:srgbClr val="FFFFFF"/>
                  </a:solidFill>
                  <a:latin typeface="Calibri"/>
                  <a:cs typeface="Calibri"/>
                </a:rPr>
                <a:t>Social Progress</a:t>
              </a:r>
              <a:endParaRPr lang="en-US" dirty="0"/>
            </a:p>
          </p:txBody>
        </p:sp>
        <p:sp>
          <p:nvSpPr>
            <p:cNvPr id="14" name="AutoShape 309">
              <a:extLst>
                <a:ext uri="{FF2B5EF4-FFF2-40B4-BE49-F238E27FC236}">
                  <a16:creationId xmlns:a16="http://schemas.microsoft.com/office/drawing/2014/main" id="{5ABEC00A-E656-486F-9795-4973AC8B6080}"/>
                </a:ext>
              </a:extLst>
            </p:cNvPr>
            <p:cNvSpPr>
              <a:spLocks noChangeArrowheads="1"/>
            </p:cNvSpPr>
            <p:nvPr/>
          </p:nvSpPr>
          <p:spPr bwMode="auto">
            <a:xfrm rot="2760000" flipV="1">
              <a:off x="6095287" y="2563387"/>
              <a:ext cx="762000" cy="609600"/>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AutoShape 309">
              <a:extLst>
                <a:ext uri="{FF2B5EF4-FFF2-40B4-BE49-F238E27FC236}">
                  <a16:creationId xmlns:a16="http://schemas.microsoft.com/office/drawing/2014/main" id="{52D6B0F6-2545-4545-A2D9-221ABE23B6F8}"/>
                </a:ext>
              </a:extLst>
            </p:cNvPr>
            <p:cNvSpPr>
              <a:spLocks noChangeArrowheads="1"/>
            </p:cNvSpPr>
            <p:nvPr/>
          </p:nvSpPr>
          <p:spPr bwMode="auto">
            <a:xfrm rot="7740000" flipV="1">
              <a:off x="2292561" y="2563387"/>
              <a:ext cx="762000" cy="609600"/>
            </a:xfrm>
            <a:prstGeom prst="rightArrow">
              <a:avLst>
                <a:gd name="adj1" fmla="val 52602"/>
                <a:gd name="adj2" fmla="val 59572"/>
              </a:avLst>
            </a:prstGeom>
            <a:solidFill>
              <a:srgbClr val="EF3340"/>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16" name="Graphic 13" descr="Group brainstorm outline">
              <a:extLst>
                <a:ext uri="{FF2B5EF4-FFF2-40B4-BE49-F238E27FC236}">
                  <a16:creationId xmlns:a16="http://schemas.microsoft.com/office/drawing/2014/main" id="{E288DD28-D060-4660-92D0-52D786CECC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80" y="3746987"/>
              <a:ext cx="914400" cy="914400"/>
            </a:xfrm>
            <a:prstGeom prst="rect">
              <a:avLst/>
            </a:prstGeom>
          </p:spPr>
        </p:pic>
        <p:pic>
          <p:nvPicPr>
            <p:cNvPr id="17" name="Graphic 14" descr="Rollercoaster Down outline">
              <a:extLst>
                <a:ext uri="{FF2B5EF4-FFF2-40B4-BE49-F238E27FC236}">
                  <a16:creationId xmlns:a16="http://schemas.microsoft.com/office/drawing/2014/main" id="{1C13F498-8386-4411-B054-98AAE1E18A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2705" y="3801546"/>
              <a:ext cx="914400" cy="914400"/>
            </a:xfrm>
            <a:prstGeom prst="rect">
              <a:avLst/>
            </a:prstGeom>
          </p:spPr>
        </p:pic>
        <p:pic>
          <p:nvPicPr>
            <p:cNvPr id="18" name="Graphic 15" descr="Business Growth outline">
              <a:extLst>
                <a:ext uri="{FF2B5EF4-FFF2-40B4-BE49-F238E27FC236}">
                  <a16:creationId xmlns:a16="http://schemas.microsoft.com/office/drawing/2014/main" id="{AF971C42-ABD1-4DEA-8AA1-6553A7731E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0189" y="3746987"/>
              <a:ext cx="914400" cy="914400"/>
            </a:xfrm>
            <a:prstGeom prst="rect">
              <a:avLst/>
            </a:prstGeom>
          </p:spPr>
        </p:pic>
        <p:pic>
          <p:nvPicPr>
            <p:cNvPr id="19" name="Graphic 16" descr="Robot outline">
              <a:extLst>
                <a:ext uri="{FF2B5EF4-FFF2-40B4-BE49-F238E27FC236}">
                  <a16:creationId xmlns:a16="http://schemas.microsoft.com/office/drawing/2014/main" id="{87339E40-93EC-4D27-8231-19C9BB277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5115" y="3801546"/>
              <a:ext cx="914400" cy="914400"/>
            </a:xfrm>
            <a:prstGeom prst="rect">
              <a:avLst/>
            </a:prstGeom>
          </p:spPr>
        </p:pic>
        <p:pic>
          <p:nvPicPr>
            <p:cNvPr id="20" name="Graphic 17" descr="City outline">
              <a:extLst>
                <a:ext uri="{FF2B5EF4-FFF2-40B4-BE49-F238E27FC236}">
                  <a16:creationId xmlns:a16="http://schemas.microsoft.com/office/drawing/2014/main" id="{F12E9054-C8BB-4A0B-98BB-F00D230F35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14800" y="1291399"/>
              <a:ext cx="914400" cy="914400"/>
            </a:xfrm>
            <a:prstGeom prst="rect">
              <a:avLst/>
            </a:prstGeom>
          </p:spPr>
        </p:pic>
      </p:grpSp>
      <p:sp>
        <p:nvSpPr>
          <p:cNvPr id="22" name="Rounded Rectangle 143">
            <a:extLst>
              <a:ext uri="{FF2B5EF4-FFF2-40B4-BE49-F238E27FC236}">
                <a16:creationId xmlns:a16="http://schemas.microsoft.com/office/drawing/2014/main" id="{F707209D-B16B-4700-853B-199B527F9555}"/>
              </a:ext>
            </a:extLst>
          </p:cNvPr>
          <p:cNvSpPr/>
          <p:nvPr/>
        </p:nvSpPr>
        <p:spPr>
          <a:xfrm>
            <a:off x="399823" y="5573841"/>
            <a:ext cx="3622659" cy="60198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en-US" sz="1300" b="1" i="1" kern="0" dirty="0">
                <a:solidFill>
                  <a:srgbClr val="FFFFFF"/>
                </a:solidFill>
                <a:latin typeface="Calibri"/>
                <a:cs typeface="Calibri"/>
              </a:rPr>
              <a:t>"Can </a:t>
            </a:r>
            <a:r>
              <a:rPr lang="en-US" sz="1300" b="1" kern="0" dirty="0">
                <a:solidFill>
                  <a:srgbClr val="FFFFFF"/>
                </a:solidFill>
                <a:latin typeface="Calibri"/>
                <a:cs typeface="Calibri"/>
              </a:rPr>
              <a:t>we build this product?"</a:t>
            </a:r>
            <a:endParaRPr lang="en-US" dirty="0"/>
          </a:p>
        </p:txBody>
      </p:sp>
      <p:sp>
        <p:nvSpPr>
          <p:cNvPr id="23" name="Rounded Rectangle 143">
            <a:extLst>
              <a:ext uri="{FF2B5EF4-FFF2-40B4-BE49-F238E27FC236}">
                <a16:creationId xmlns:a16="http://schemas.microsoft.com/office/drawing/2014/main" id="{F754AEBF-425C-492B-B61C-1F2594D55CC6}"/>
              </a:ext>
            </a:extLst>
          </p:cNvPr>
          <p:cNvSpPr/>
          <p:nvPr/>
        </p:nvSpPr>
        <p:spPr>
          <a:xfrm>
            <a:off x="5086396" y="5573839"/>
            <a:ext cx="3622659" cy="601988"/>
          </a:xfrm>
          <a:prstGeom prst="roundRect">
            <a:avLst/>
          </a:prstGeom>
          <a:solidFill>
            <a:srgbClr val="EF3340"/>
          </a:solidFill>
          <a:ln w="25400" cap="flat" cmpd="sng" algn="ctr">
            <a:noFill/>
            <a:prstDash val="solid"/>
          </a:ln>
          <a:effectLst>
            <a:outerShdw blurRad="38100" dist="25400" dir="2700000" sx="99000" sy="99000" algn="tl" rotWithShape="0">
              <a:prstClr val="black">
                <a:alpha val="75000"/>
              </a:prstClr>
            </a:outerShdw>
          </a:effectLst>
        </p:spPr>
        <p:txBody>
          <a:bodyPr lIns="91440" tIns="45720" rIns="91440" bIns="4572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en-US" sz="1300" b="1" i="1" kern="0" dirty="0">
                <a:solidFill>
                  <a:srgbClr val="FFFFFF"/>
                </a:solidFill>
                <a:latin typeface="Calibri"/>
                <a:cs typeface="Calibri"/>
              </a:rPr>
              <a:t>"Should</a:t>
            </a:r>
            <a:r>
              <a:rPr lang="en-US" sz="1300" b="1" kern="0" dirty="0">
                <a:solidFill>
                  <a:srgbClr val="FFFFFF"/>
                </a:solidFill>
                <a:latin typeface="Calibri"/>
                <a:cs typeface="Calibri"/>
              </a:rPr>
              <a:t> we build this product?"</a:t>
            </a:r>
            <a:endParaRPr lang="en-US" dirty="0"/>
          </a:p>
        </p:txBody>
      </p:sp>
      <p:sp>
        <p:nvSpPr>
          <p:cNvPr id="24" name="Text Box 307">
            <a:extLst>
              <a:ext uri="{FF2B5EF4-FFF2-40B4-BE49-F238E27FC236}">
                <a16:creationId xmlns:a16="http://schemas.microsoft.com/office/drawing/2014/main" id="{D91010EB-05A1-48E8-851F-717CC2B47447}"/>
              </a:ext>
            </a:extLst>
          </p:cNvPr>
          <p:cNvSpPr txBox="1">
            <a:spLocks noChangeArrowheads="1"/>
          </p:cNvSpPr>
          <p:nvPr/>
        </p:nvSpPr>
        <p:spPr bwMode="auto">
          <a:xfrm>
            <a:off x="3813471" y="5772563"/>
            <a:ext cx="1490662"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versus</a:t>
            </a:r>
          </a:p>
        </p:txBody>
      </p:sp>
    </p:spTree>
    <p:extLst>
      <p:ext uri="{BB962C8B-B14F-4D97-AF65-F5344CB8AC3E}">
        <p14:creationId xmlns:p14="http://schemas.microsoft.com/office/powerpoint/2010/main" val="3088677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E39420-E026-46B5-9E32-F78DD3164244}"/>
              </a:ext>
            </a:extLst>
          </p:cNvPr>
          <p:cNvSpPr>
            <a:spLocks noGrp="1"/>
          </p:cNvSpPr>
          <p:nvPr>
            <p:ph type="sldNum" sz="quarter" idx="12"/>
          </p:nvPr>
        </p:nvSpPr>
        <p:spPr/>
        <p:txBody>
          <a:bodyPr/>
          <a:lstStyle/>
          <a:p>
            <a:fld id="{A8160BDD-7155-D744-B749-9730458604AD}" type="slidenum">
              <a:rPr lang="en-US" smtClean="0"/>
              <a:t>5</a:t>
            </a:fld>
            <a:endParaRPr lang="en-US" dirty="0"/>
          </a:p>
        </p:txBody>
      </p:sp>
      <p:sp>
        <p:nvSpPr>
          <p:cNvPr id="2" name="Title 1">
            <a:extLst>
              <a:ext uri="{FF2B5EF4-FFF2-40B4-BE49-F238E27FC236}">
                <a16:creationId xmlns:a16="http://schemas.microsoft.com/office/drawing/2014/main" id="{B5A7D792-8CEF-4E50-A31D-287CFDD15DC8}"/>
              </a:ext>
            </a:extLst>
          </p:cNvPr>
          <p:cNvSpPr>
            <a:spLocks noGrp="1"/>
          </p:cNvSpPr>
          <p:nvPr>
            <p:ph type="title"/>
          </p:nvPr>
        </p:nvSpPr>
        <p:spPr/>
        <p:txBody>
          <a:bodyPr/>
          <a:lstStyle/>
          <a:p>
            <a:r>
              <a:rPr lang="en-US" dirty="0"/>
              <a:t>Organizational Culture and Ethics in Practice (Slide 1 of 2)</a:t>
            </a:r>
          </a:p>
        </p:txBody>
      </p:sp>
      <p:sp>
        <p:nvSpPr>
          <p:cNvPr id="4" name="Content Placeholder 3">
            <a:extLst>
              <a:ext uri="{FF2B5EF4-FFF2-40B4-BE49-F238E27FC236}">
                <a16:creationId xmlns:a16="http://schemas.microsoft.com/office/drawing/2014/main" id="{EF8E1C91-6669-48F3-A879-03565FC42C46}"/>
              </a:ext>
            </a:extLst>
          </p:cNvPr>
          <p:cNvSpPr>
            <a:spLocks noGrp="1"/>
          </p:cNvSpPr>
          <p:nvPr>
            <p:ph idx="1"/>
          </p:nvPr>
        </p:nvSpPr>
        <p:spPr/>
        <p:txBody>
          <a:bodyPr/>
          <a:lstStyle/>
          <a:p>
            <a:pPr>
              <a:buFont typeface="Arial" panose="020B0604020202020204" pitchFamily="34" charset="0"/>
              <a:buChar char="•"/>
            </a:pPr>
            <a:r>
              <a:rPr lang="en-US" dirty="0"/>
              <a:t>Healthy cultures encourage and support employees to do the right thing.</a:t>
            </a:r>
          </a:p>
          <a:p>
            <a:pPr>
              <a:buFont typeface="Arial" panose="020B0604020202020204" pitchFamily="34" charset="0"/>
              <a:buChar char="•"/>
            </a:pPr>
            <a:r>
              <a:rPr lang="en-US" dirty="0"/>
              <a:t>Other cultures tolerate or even encourage misconduct, citing profit, cost containment or other actions as being most important.</a:t>
            </a:r>
          </a:p>
          <a:p>
            <a:pPr>
              <a:buFont typeface="Arial" panose="020B0604020202020204" pitchFamily="34" charset="0"/>
              <a:buChar char="•"/>
            </a:pPr>
            <a:r>
              <a:rPr lang="en-US" dirty="0"/>
              <a:t>Cases:</a:t>
            </a:r>
          </a:p>
          <a:p>
            <a:pPr lvl="1">
              <a:buFont typeface="Arial" panose="020B0604020202020204" pitchFamily="34" charset="0"/>
              <a:buChar char="•"/>
            </a:pPr>
            <a:r>
              <a:rPr lang="en-US" dirty="0"/>
              <a:t>BP: Numerous crises (explosions, accidents, and oil spills) due to focus on profit.</a:t>
            </a:r>
          </a:p>
          <a:p>
            <a:pPr lvl="1">
              <a:buFont typeface="Arial" panose="020B0604020202020204" pitchFamily="34" charset="0"/>
              <a:buChar char="•"/>
            </a:pPr>
            <a:r>
              <a:rPr lang="en-US" dirty="0"/>
              <a:t>Boeing: Airline crashes resulting from focus on efficiency and cost-cutting. </a:t>
            </a:r>
          </a:p>
        </p:txBody>
      </p:sp>
    </p:spTree>
    <p:extLst>
      <p:ext uri="{BB962C8B-B14F-4D97-AF65-F5344CB8AC3E}">
        <p14:creationId xmlns:p14="http://schemas.microsoft.com/office/powerpoint/2010/main" val="270762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D792-8CEF-4E50-A31D-287CFDD15DC8}"/>
              </a:ext>
            </a:extLst>
          </p:cNvPr>
          <p:cNvSpPr>
            <a:spLocks noGrp="1"/>
          </p:cNvSpPr>
          <p:nvPr>
            <p:ph type="title"/>
          </p:nvPr>
        </p:nvSpPr>
        <p:spPr/>
        <p:txBody>
          <a:bodyPr/>
          <a:lstStyle/>
          <a:p>
            <a:r>
              <a:rPr lang="en-US" dirty="0"/>
              <a:t>Organizational Culture and Ethics in Practice (Slide 2 of 2)</a:t>
            </a:r>
          </a:p>
        </p:txBody>
      </p:sp>
      <p:sp>
        <p:nvSpPr>
          <p:cNvPr id="3" name="Slide Number Placeholder 2">
            <a:extLst>
              <a:ext uri="{FF2B5EF4-FFF2-40B4-BE49-F238E27FC236}">
                <a16:creationId xmlns:a16="http://schemas.microsoft.com/office/drawing/2014/main" id="{ECE39420-E026-46B5-9E32-F78DD3164244}"/>
              </a:ext>
            </a:extLst>
          </p:cNvPr>
          <p:cNvSpPr>
            <a:spLocks noGrp="1"/>
          </p:cNvSpPr>
          <p:nvPr>
            <p:ph type="sldNum" sz="quarter" idx="12"/>
          </p:nvPr>
        </p:nvSpPr>
        <p:spPr/>
        <p:txBody>
          <a:bodyPr/>
          <a:lstStyle/>
          <a:p>
            <a:fld id="{A8160BDD-7155-D744-B749-9730458604AD}" type="slidenum">
              <a:rPr lang="en-US" smtClean="0"/>
              <a:t>6</a:t>
            </a:fld>
            <a:endParaRPr lang="en-US" dirty="0"/>
          </a:p>
        </p:txBody>
      </p:sp>
      <p:pic>
        <p:nvPicPr>
          <p:cNvPr id="5" name="Picture 4" descr="Graphical user interface, text&#10;&#10;Description automatically generated">
            <a:extLst>
              <a:ext uri="{FF2B5EF4-FFF2-40B4-BE49-F238E27FC236}">
                <a16:creationId xmlns:a16="http://schemas.microsoft.com/office/drawing/2014/main" id="{BD167D7B-07ED-47C9-8EE2-31136C6C748E}"/>
              </a:ext>
            </a:extLst>
          </p:cNvPr>
          <p:cNvPicPr>
            <a:picLocks noChangeAspect="1"/>
          </p:cNvPicPr>
          <p:nvPr/>
        </p:nvPicPr>
        <p:blipFill rotWithShape="1">
          <a:blip r:embed="rId2"/>
          <a:srcRect r="241" b="47149"/>
          <a:stretch/>
        </p:blipFill>
        <p:spPr>
          <a:xfrm>
            <a:off x="189816" y="1326418"/>
            <a:ext cx="4772120" cy="2905778"/>
          </a:xfrm>
          <a:prstGeom prst="rect">
            <a:avLst/>
          </a:prstGeom>
        </p:spPr>
      </p:pic>
      <p:pic>
        <p:nvPicPr>
          <p:cNvPr id="6" name="Picture 4" descr="A picture containing text, plant, bird&#10;&#10;Description automatically generated">
            <a:extLst>
              <a:ext uri="{FF2B5EF4-FFF2-40B4-BE49-F238E27FC236}">
                <a16:creationId xmlns:a16="http://schemas.microsoft.com/office/drawing/2014/main" id="{816166EE-F949-408D-A120-9F5626770DDB}"/>
              </a:ext>
            </a:extLst>
          </p:cNvPr>
          <p:cNvPicPr>
            <a:picLocks noChangeAspect="1"/>
          </p:cNvPicPr>
          <p:nvPr/>
        </p:nvPicPr>
        <p:blipFill rotWithShape="1">
          <a:blip r:embed="rId3"/>
          <a:srcRect r="11614" b="35641"/>
          <a:stretch/>
        </p:blipFill>
        <p:spPr>
          <a:xfrm>
            <a:off x="3485092" y="3922706"/>
            <a:ext cx="5356551" cy="2102039"/>
          </a:xfrm>
          <a:prstGeom prst="rect">
            <a:avLst/>
          </a:prstGeom>
        </p:spPr>
      </p:pic>
    </p:spTree>
    <p:extLst>
      <p:ext uri="{BB962C8B-B14F-4D97-AF65-F5344CB8AC3E}">
        <p14:creationId xmlns:p14="http://schemas.microsoft.com/office/powerpoint/2010/main" val="3000448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E93EA7-7393-4B81-BA4F-C4399E18D8E0}"/>
              </a:ext>
            </a:extLst>
          </p:cNvPr>
          <p:cNvSpPr>
            <a:spLocks noGrp="1"/>
          </p:cNvSpPr>
          <p:nvPr>
            <p:ph type="sldNum" sz="quarter" idx="12"/>
          </p:nvPr>
        </p:nvSpPr>
        <p:spPr/>
        <p:txBody>
          <a:bodyPr/>
          <a:lstStyle/>
          <a:p>
            <a:fld id="{A8160BDD-7155-D744-B749-9730458604AD}" type="slidenum">
              <a:rPr lang="en-US" smtClean="0"/>
              <a:pPr/>
              <a:t>7</a:t>
            </a:fld>
            <a:endParaRPr lang="en-US" dirty="0"/>
          </a:p>
        </p:txBody>
      </p:sp>
      <p:sp>
        <p:nvSpPr>
          <p:cNvPr id="5" name="Title 4">
            <a:extLst>
              <a:ext uri="{FF2B5EF4-FFF2-40B4-BE49-F238E27FC236}">
                <a16:creationId xmlns:a16="http://schemas.microsoft.com/office/drawing/2014/main" id="{6CB8CEB6-BED8-4B3F-8225-626AE18502B5}"/>
              </a:ext>
            </a:extLst>
          </p:cNvPr>
          <p:cNvSpPr>
            <a:spLocks noGrp="1"/>
          </p:cNvSpPr>
          <p:nvPr>
            <p:ph type="title"/>
          </p:nvPr>
        </p:nvSpPr>
        <p:spPr/>
        <p:txBody>
          <a:bodyPr/>
          <a:lstStyle/>
          <a:p>
            <a:r>
              <a:rPr lang="en-US" dirty="0"/>
              <a:t>Activity: Discussing Ethical Organizations</a:t>
            </a:r>
          </a:p>
        </p:txBody>
      </p:sp>
      <p:sp>
        <p:nvSpPr>
          <p:cNvPr id="6" name="Content Placeholder 5">
            <a:extLst>
              <a:ext uri="{FF2B5EF4-FFF2-40B4-BE49-F238E27FC236}">
                <a16:creationId xmlns:a16="http://schemas.microsoft.com/office/drawing/2014/main" id="{0BA3E9D4-867D-4BA7-9BE8-5ECAEDA62484}"/>
              </a:ext>
            </a:extLst>
          </p:cNvPr>
          <p:cNvSpPr>
            <a:spLocks noGrp="1"/>
          </p:cNvSpPr>
          <p:nvPr>
            <p:ph idx="1"/>
          </p:nvPr>
        </p:nvSpPr>
        <p:spPr/>
        <p:txBody>
          <a:bodyPr/>
          <a:lstStyle/>
          <a:p>
            <a:pPr marL="0" indent="0">
              <a:buNone/>
            </a:pPr>
            <a:r>
              <a:rPr lang="en-US" dirty="0"/>
              <a:t>Scenario: General discussion.</a:t>
            </a:r>
            <a:br>
              <a:rPr lang="en-US" dirty="0"/>
            </a:br>
            <a:endParaRPr lang="en-US" dirty="0"/>
          </a:p>
          <a:p>
            <a:pPr>
              <a:buFont typeface="+mj-lt"/>
              <a:buAutoNum type="arabicPeriod"/>
            </a:pPr>
            <a:r>
              <a:rPr lang="en-US" dirty="0"/>
              <a:t>Can you think of examples of company culture influencing employee behavior in a positive manner?</a:t>
            </a:r>
            <a:br>
              <a:rPr lang="en-US" dirty="0"/>
            </a:br>
            <a:br>
              <a:rPr lang="en-US" dirty="0"/>
            </a:br>
            <a:endParaRPr lang="en-US" dirty="0"/>
          </a:p>
          <a:p>
            <a:pPr>
              <a:buFont typeface="+mj-lt"/>
              <a:buAutoNum type="arabicPeriod"/>
            </a:pPr>
            <a:r>
              <a:rPr lang="en-US" dirty="0"/>
              <a:t>Can you think of examples of company culture influencing employee behavior in a negative manner?</a:t>
            </a:r>
          </a:p>
        </p:txBody>
      </p:sp>
    </p:spTree>
    <p:extLst>
      <p:ext uri="{BB962C8B-B14F-4D97-AF65-F5344CB8AC3E}">
        <p14:creationId xmlns:p14="http://schemas.microsoft.com/office/powerpoint/2010/main" val="534998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6DE2-31C7-4887-98A0-432377242B9A}"/>
              </a:ext>
            </a:extLst>
          </p:cNvPr>
          <p:cNvSpPr>
            <a:spLocks noGrp="1"/>
          </p:cNvSpPr>
          <p:nvPr>
            <p:ph type="title"/>
          </p:nvPr>
        </p:nvSpPr>
        <p:spPr/>
        <p:txBody>
          <a:bodyPr/>
          <a:lstStyle/>
          <a:p>
            <a:r>
              <a:rPr lang="en-US" dirty="0"/>
              <a:t>Organizational Purpose</a:t>
            </a:r>
          </a:p>
        </p:txBody>
      </p:sp>
      <p:sp>
        <p:nvSpPr>
          <p:cNvPr id="3" name="Text Placeholder 2">
            <a:extLst>
              <a:ext uri="{FF2B5EF4-FFF2-40B4-BE49-F238E27FC236}">
                <a16:creationId xmlns:a16="http://schemas.microsoft.com/office/drawing/2014/main" id="{45BC4E4F-AC16-464C-B5E8-3D95B70FDC46}"/>
              </a:ext>
            </a:extLst>
          </p:cNvPr>
          <p:cNvSpPr>
            <a:spLocks noGrp="1"/>
          </p:cNvSpPr>
          <p:nvPr>
            <p:ph type="body" idx="1"/>
          </p:nvPr>
        </p:nvSpPr>
        <p:spPr/>
        <p:txBody>
          <a:bodyPr/>
          <a:lstStyle/>
          <a:p>
            <a:r>
              <a:rPr lang="en-US" dirty="0"/>
              <a:t>Topic B</a:t>
            </a:r>
          </a:p>
        </p:txBody>
      </p:sp>
      <p:sp>
        <p:nvSpPr>
          <p:cNvPr id="4" name="Slide Number Placeholder 3">
            <a:extLst>
              <a:ext uri="{FF2B5EF4-FFF2-40B4-BE49-F238E27FC236}">
                <a16:creationId xmlns:a16="http://schemas.microsoft.com/office/drawing/2014/main" id="{8A7DAE06-2693-41D5-868B-D48323F00A3E}"/>
              </a:ext>
            </a:extLst>
          </p:cNvPr>
          <p:cNvSpPr>
            <a:spLocks noGrp="1"/>
          </p:cNvSpPr>
          <p:nvPr>
            <p:ph type="sldNum" sz="quarter" idx="12"/>
          </p:nvPr>
        </p:nvSpPr>
        <p:spPr/>
        <p:txBody>
          <a:bodyPr/>
          <a:lstStyle/>
          <a:p>
            <a:fld id="{A8160BDD-7155-D744-B749-9730458604AD}" type="slidenum">
              <a:rPr lang="en-US" smtClean="0"/>
              <a:t>8</a:t>
            </a:fld>
            <a:endParaRPr lang="en-US" dirty="0"/>
          </a:p>
        </p:txBody>
      </p:sp>
    </p:spTree>
    <p:extLst>
      <p:ext uri="{BB962C8B-B14F-4D97-AF65-F5344CB8AC3E}">
        <p14:creationId xmlns:p14="http://schemas.microsoft.com/office/powerpoint/2010/main" val="1736108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337291-561E-41C0-9046-888ABBCC756E}"/>
              </a:ext>
            </a:extLst>
          </p:cNvPr>
          <p:cNvSpPr>
            <a:spLocks noGrp="1"/>
          </p:cNvSpPr>
          <p:nvPr>
            <p:ph type="title"/>
          </p:nvPr>
        </p:nvSpPr>
        <p:spPr/>
        <p:txBody>
          <a:bodyPr/>
          <a:lstStyle/>
          <a:p>
            <a:r>
              <a:rPr lang="en-US" dirty="0"/>
              <a:t>The Core Questions</a:t>
            </a:r>
          </a:p>
        </p:txBody>
      </p:sp>
      <p:sp>
        <p:nvSpPr>
          <p:cNvPr id="3" name="Content Placeholder 2">
            <a:extLst>
              <a:ext uri="{FF2B5EF4-FFF2-40B4-BE49-F238E27FC236}">
                <a16:creationId xmlns:a16="http://schemas.microsoft.com/office/drawing/2014/main" id="{0C77DCF7-9DA6-465D-8A3D-055DA6F16764}"/>
              </a:ext>
            </a:extLst>
          </p:cNvPr>
          <p:cNvSpPr>
            <a:spLocks noGrp="1"/>
          </p:cNvSpPr>
          <p:nvPr>
            <p:ph sz="half" idx="2"/>
          </p:nvPr>
        </p:nvSpPr>
        <p:spPr/>
        <p:txBody>
          <a:bodyPr/>
          <a:lstStyle/>
          <a:p>
            <a:r>
              <a:rPr lang="en-US" dirty="0"/>
              <a:t>Purpose: Why do we exist? </a:t>
            </a:r>
          </a:p>
          <a:p>
            <a:r>
              <a:rPr lang="en-US" dirty="0"/>
              <a:t>Values: How do we behave?</a:t>
            </a:r>
          </a:p>
          <a:p>
            <a:r>
              <a:rPr lang="en-US" dirty="0"/>
              <a:t>Ethical action: What do we do? </a:t>
            </a:r>
          </a:p>
          <a:p>
            <a:endParaRPr lang="en-US" dirty="0"/>
          </a:p>
          <a:p>
            <a:endParaRPr lang="en-US" dirty="0"/>
          </a:p>
          <a:p>
            <a:pPr marL="0" indent="0">
              <a:buNone/>
            </a:pPr>
            <a:r>
              <a:rPr lang="en-US" dirty="0"/>
              <a:t>There is often skepticism about purpose and values:</a:t>
            </a:r>
          </a:p>
          <a:p>
            <a:pPr marL="285750" indent="-285750">
              <a:buFont typeface="Arial" panose="020B0604020202020204" pitchFamily="34" charset="0"/>
              <a:buChar char="•"/>
            </a:pPr>
            <a:r>
              <a:rPr lang="en-US" dirty="0"/>
              <a:t>Lack of awareness and ownership in organizations.</a:t>
            </a:r>
          </a:p>
          <a:p>
            <a:pPr marL="285750" indent="-285750">
              <a:buFont typeface="Arial" panose="020B0604020202020204" pitchFamily="34" charset="0"/>
              <a:buChar char="•"/>
            </a:pPr>
            <a:r>
              <a:rPr lang="en-US" dirty="0"/>
              <a:t>Purpose and value are only the tip of the iceberg: need organizational uptake.</a:t>
            </a:r>
          </a:p>
          <a:p>
            <a:endParaRPr lang="en-US" dirty="0"/>
          </a:p>
        </p:txBody>
      </p:sp>
      <p:sp>
        <p:nvSpPr>
          <p:cNvPr id="4" name="Slide Number Placeholder 3">
            <a:extLst>
              <a:ext uri="{FF2B5EF4-FFF2-40B4-BE49-F238E27FC236}">
                <a16:creationId xmlns:a16="http://schemas.microsoft.com/office/drawing/2014/main" id="{A09FF713-3E03-4B9E-9083-9277E0B7C9E2}"/>
              </a:ext>
            </a:extLst>
          </p:cNvPr>
          <p:cNvSpPr>
            <a:spLocks noGrp="1"/>
          </p:cNvSpPr>
          <p:nvPr>
            <p:ph type="sldNum" sz="quarter" idx="12"/>
          </p:nvPr>
        </p:nvSpPr>
        <p:spPr/>
        <p:txBody>
          <a:bodyPr/>
          <a:lstStyle/>
          <a:p>
            <a:fld id="{A8160BDD-7155-D744-B749-9730458604AD}" type="slidenum">
              <a:rPr lang="en-US" smtClean="0"/>
              <a:t>9</a:t>
            </a:fld>
            <a:endParaRPr lang="en-US" dirty="0"/>
          </a:p>
        </p:txBody>
      </p:sp>
      <p:pic>
        <p:nvPicPr>
          <p:cNvPr id="7" name="Graphic 6" descr="Reflection with solid fill">
            <a:extLst>
              <a:ext uri="{FF2B5EF4-FFF2-40B4-BE49-F238E27FC236}">
                <a16:creationId xmlns:a16="http://schemas.microsoft.com/office/drawing/2014/main" id="{0978C44A-A983-477F-877F-7B86843BEF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 y="1843881"/>
            <a:ext cx="4038600" cy="4038600"/>
          </a:xfrm>
          <a:prstGeom prst="rect">
            <a:avLst/>
          </a:prstGeom>
        </p:spPr>
      </p:pic>
    </p:spTree>
    <p:extLst>
      <p:ext uri="{BB962C8B-B14F-4D97-AF65-F5344CB8AC3E}">
        <p14:creationId xmlns:p14="http://schemas.microsoft.com/office/powerpoint/2010/main" val="357905986"/>
      </p:ext>
    </p:extLst>
  </p:cSld>
  <p:clrMapOvr>
    <a:masterClrMapping/>
  </p:clrMapOvr>
</p:sld>
</file>

<file path=ppt/theme/theme1.xml><?xml version="1.0" encoding="utf-8"?>
<a:theme xmlns:a="http://schemas.openxmlformats.org/drawingml/2006/main" name="LO Choice">
  <a:themeElements>
    <a:clrScheme name="Principia">
      <a:dk1>
        <a:srgbClr val="000000"/>
      </a:dk1>
      <a:lt1>
        <a:srgbClr val="FFFFFF"/>
      </a:lt1>
      <a:dk2>
        <a:srgbClr val="000000"/>
      </a:dk2>
      <a:lt2>
        <a:srgbClr val="FFFFFF"/>
      </a:lt2>
      <a:accent1>
        <a:srgbClr val="A6B8C1"/>
      </a:accent1>
      <a:accent2>
        <a:srgbClr val="003E51"/>
      </a:accent2>
      <a:accent3>
        <a:srgbClr val="EF3340"/>
      </a:accent3>
      <a:accent4>
        <a:srgbClr val="D9D9D6"/>
      </a:accent4>
      <a:accent5>
        <a:srgbClr val="003E51"/>
      </a:accent5>
      <a:accent6>
        <a:srgbClr val="A6B8C1"/>
      </a:accent6>
      <a:hlink>
        <a:srgbClr val="009DDC"/>
      </a:hlink>
      <a:folHlink>
        <a:srgbClr val="009DD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BBC1330D-A6D5-C344-AB97-FF961354A336}" vid="{4FBD2EC7-F7AB-E24F-8CD6-F12DD68EB5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Principia_OV_Template</Template>
  <TotalTime>8432</TotalTime>
  <Words>2122</Words>
  <Application>Microsoft Office PowerPoint</Application>
  <PresentationFormat>On-screen Show (4:3)</PresentationFormat>
  <Paragraphs>281</Paragraphs>
  <Slides>35</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LO Choice</vt:lpstr>
      <vt:lpstr>Building an Ethical Organization</vt:lpstr>
      <vt:lpstr>What Are Ethical Organizations?</vt:lpstr>
      <vt:lpstr>What Is Organizational Culture?</vt:lpstr>
      <vt:lpstr>Why Should We Care About Organizational Culture?</vt:lpstr>
      <vt:lpstr>Organizational Culture and Ethics in Practice (Slide 1 of 2)</vt:lpstr>
      <vt:lpstr>Organizational Culture and Ethics in Practice (Slide 2 of 2)</vt:lpstr>
      <vt:lpstr>Activity: Discussing Ethical Organizations</vt:lpstr>
      <vt:lpstr>Organizational Purpose</vt:lpstr>
      <vt:lpstr>The Core Questions</vt:lpstr>
      <vt:lpstr>What Is Organizational Purpose?</vt:lpstr>
      <vt:lpstr>Organizational Values</vt:lpstr>
      <vt:lpstr>How Values Fit the Organization</vt:lpstr>
      <vt:lpstr>Guidelines for Developing Organizational Values</vt:lpstr>
      <vt:lpstr>Making Values Count (Slide 1 of 2)</vt:lpstr>
      <vt:lpstr>Making Values Count (Slide 2 of 2)</vt:lpstr>
      <vt:lpstr>Purpose and Value Statements and Their Impact</vt:lpstr>
      <vt:lpstr>Activity: Discussing Organizational Purpose (Slide 1 of 2)</vt:lpstr>
      <vt:lpstr>Activity: Discussing Organizational Purpose (Slide 2 of 2)</vt:lpstr>
      <vt:lpstr>Ethics Awareness</vt:lpstr>
      <vt:lpstr>Why Awareness Matters</vt:lpstr>
      <vt:lpstr>Drivers of Awareness</vt:lpstr>
      <vt:lpstr>Clarity of Purpose and Expectations</vt:lpstr>
      <vt:lpstr>Diversity of Thought</vt:lpstr>
      <vt:lpstr>Organizational Memory</vt:lpstr>
      <vt:lpstr>Speak Up!</vt:lpstr>
      <vt:lpstr>Activity: Identifying Drivers of Awareness</vt:lpstr>
      <vt:lpstr>Develop Professional Ethics within Organizations</vt:lpstr>
      <vt:lpstr>People's Qualities and Organizational Culture</vt:lpstr>
      <vt:lpstr>Ethics in Traditional Professions</vt:lpstr>
      <vt:lpstr>Community Building</vt:lpstr>
      <vt:lpstr>Professional Skills Development</vt:lpstr>
      <vt:lpstr>Training and Education</vt:lpstr>
      <vt:lpstr>Team Management</vt:lpstr>
      <vt:lpstr>Activity: Discussing Professional Ethics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Pam Taylor</dc:creator>
  <cp:lastModifiedBy>Michelle Farney</cp:lastModifiedBy>
  <cp:revision>63</cp:revision>
  <dcterms:created xsi:type="dcterms:W3CDTF">2021-04-06T13:37:26Z</dcterms:created>
  <dcterms:modified xsi:type="dcterms:W3CDTF">2021-06-11T20:14:12Z</dcterms:modified>
</cp:coreProperties>
</file>